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464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6782" autoAdjust="0"/>
  </p:normalViewPr>
  <p:slideViewPr>
    <p:cSldViewPr>
      <p:cViewPr>
        <p:scale>
          <a:sx n="60" d="100"/>
          <a:sy n="60" d="100"/>
        </p:scale>
        <p:origin x="-108" y="150"/>
      </p:cViewPr>
      <p:guideLst>
        <p:guide orient="horz" pos="2160"/>
        <p:guide orient="horz" pos="414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D3021-C76B-4EEA-9648-34D162F10C3A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</dgm:pt>
    <dgm:pt modelId="{5B53E8A2-E8C2-4401-8404-24CFBA4166BF}">
      <dgm:prSet phldrT="[Text]" custT="1"/>
      <dgm:spPr/>
      <dgm:t>
        <a:bodyPr/>
        <a:lstStyle/>
        <a:p>
          <a:r>
            <a:rPr lang="en-US" sz="1800" b="1" dirty="0"/>
            <a:t>Qualify</a:t>
          </a:r>
          <a:r>
            <a:rPr lang="en-US" sz="1800" b="1" dirty="0" smtClean="0"/>
            <a:t>: Ask</a:t>
          </a:r>
          <a:endParaRPr lang="en-US" sz="1800" b="1" dirty="0"/>
        </a:p>
      </dgm:t>
    </dgm:pt>
    <dgm:pt modelId="{9D106DD7-34E4-491A-917C-F1AFF884B9CC}" type="parTrans" cxnId="{9A1228D4-E064-44C1-9021-1D0F0BFFA4E0}">
      <dgm:prSet/>
      <dgm:spPr/>
      <dgm:t>
        <a:bodyPr/>
        <a:lstStyle/>
        <a:p>
          <a:endParaRPr lang="en-US"/>
        </a:p>
      </dgm:t>
    </dgm:pt>
    <dgm:pt modelId="{3FEE7D59-1850-4C84-911D-B2584CA3B77F}" type="sibTrans" cxnId="{9A1228D4-E064-44C1-9021-1D0F0BFFA4E0}">
      <dgm:prSet custT="1"/>
      <dgm:spPr>
        <a:solidFill>
          <a:schemeClr val="accent3">
            <a:shade val="90000"/>
            <a:hueOff val="0"/>
            <a:satOff val="0"/>
            <a:lumOff val="0"/>
            <a:alpha val="65000"/>
          </a:schemeClr>
        </a:solidFill>
      </dgm:spPr>
      <dgm:t>
        <a:bodyPr/>
        <a:lstStyle/>
        <a:p>
          <a:r>
            <a:rPr lang="en-US" sz="1000" b="1" dirty="0">
              <a:solidFill>
                <a:sysClr val="windowText" lastClr="000000"/>
              </a:solidFill>
            </a:rPr>
            <a:t>If</a:t>
          </a:r>
          <a:r>
            <a:rPr lang="en-US" sz="1000" dirty="0">
              <a:solidFill>
                <a:sysClr val="windowText" lastClr="000000"/>
              </a:solidFill>
            </a:rPr>
            <a:t> </a:t>
          </a:r>
          <a:r>
            <a:rPr lang="en-US" sz="1000" b="1" dirty="0">
              <a:solidFill>
                <a:sysClr val="windowText" lastClr="000000"/>
              </a:solidFill>
            </a:rPr>
            <a:t>qualified</a:t>
          </a:r>
        </a:p>
      </dgm:t>
    </dgm:pt>
    <dgm:pt modelId="{5949BD6E-DE51-4F92-B149-5FCEAB1781F3}">
      <dgm:prSet phldrT="[Text]" custT="1"/>
      <dgm:spPr/>
      <dgm:t>
        <a:bodyPr/>
        <a:lstStyle/>
        <a:p>
          <a:r>
            <a:rPr lang="en-US" sz="1800" b="1" dirty="0" smtClean="0"/>
            <a:t>Educate</a:t>
          </a:r>
          <a:endParaRPr lang="en-US" sz="1800" b="1" dirty="0"/>
        </a:p>
      </dgm:t>
    </dgm:pt>
    <dgm:pt modelId="{074B8DA2-F177-46CE-826C-23036CF8AB91}" type="parTrans" cxnId="{AF09A53D-771A-415B-84CA-22AEF9A05E6D}">
      <dgm:prSet/>
      <dgm:spPr/>
      <dgm:t>
        <a:bodyPr/>
        <a:lstStyle/>
        <a:p>
          <a:endParaRPr lang="en-US"/>
        </a:p>
      </dgm:t>
    </dgm:pt>
    <dgm:pt modelId="{B3AAE0D1-1F47-4344-B4DD-51FC3FBF03D9}" type="sibTrans" cxnId="{AF09A53D-771A-415B-84CA-22AEF9A05E6D}">
      <dgm:prSet custT="1"/>
      <dgm:spPr/>
      <dgm:t>
        <a:bodyPr/>
        <a:lstStyle/>
        <a:p>
          <a:r>
            <a:rPr lang="en-US" sz="1000" b="1" dirty="0" smtClean="0">
              <a:solidFill>
                <a:sysClr val="windowText" lastClr="000000"/>
              </a:solidFill>
            </a:rPr>
            <a:t>Ask questions first!</a:t>
          </a:r>
          <a:endParaRPr lang="en-US" sz="1000" b="1" dirty="0">
            <a:solidFill>
              <a:sysClr val="windowText" lastClr="000000"/>
            </a:solidFill>
          </a:endParaRPr>
        </a:p>
      </dgm:t>
    </dgm:pt>
    <dgm:pt modelId="{901499B1-EF33-4609-8839-587954F9B344}">
      <dgm:prSet phldrT="[Text]" custT="1"/>
      <dgm:spPr/>
      <dgm:t>
        <a:bodyPr/>
        <a:lstStyle/>
        <a:p>
          <a:r>
            <a:rPr lang="en-US" sz="1800" b="1" dirty="0"/>
            <a:t>Cultivate</a:t>
          </a:r>
        </a:p>
      </dgm:t>
    </dgm:pt>
    <dgm:pt modelId="{C9F191CE-C9AF-43C6-8CB0-2887746EEAF9}" type="parTrans" cxnId="{13572B39-0B8C-4B4F-A04C-D853A6775382}">
      <dgm:prSet/>
      <dgm:spPr/>
      <dgm:t>
        <a:bodyPr/>
        <a:lstStyle/>
        <a:p>
          <a:endParaRPr lang="en-US"/>
        </a:p>
      </dgm:t>
    </dgm:pt>
    <dgm:pt modelId="{6077FB01-5ED8-4073-9A18-81C041682720}" type="sibTrans" cxnId="{13572B39-0B8C-4B4F-A04C-D853A6775382}">
      <dgm:prSet/>
      <dgm:spPr/>
      <dgm:t>
        <a:bodyPr/>
        <a:lstStyle/>
        <a:p>
          <a:endParaRPr lang="en-US"/>
        </a:p>
      </dgm:t>
    </dgm:pt>
    <dgm:pt modelId="{CD0C4CB2-4A03-4F9F-841D-FF8D2C899148}" type="pres">
      <dgm:prSet presAssocID="{257D3021-C76B-4EEA-9648-34D162F10C3A}" presName="Name0" presStyleCnt="0">
        <dgm:presLayoutVars>
          <dgm:dir/>
          <dgm:resizeHandles val="exact"/>
        </dgm:presLayoutVars>
      </dgm:prSet>
      <dgm:spPr/>
    </dgm:pt>
    <dgm:pt modelId="{61229EDD-185E-4560-8273-47C720AAE976}" type="pres">
      <dgm:prSet presAssocID="{5B53E8A2-E8C2-4401-8404-24CFBA4166BF}" presName="node" presStyleLbl="node1" presStyleIdx="0" presStyleCnt="3" custScaleX="6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0A69B-B953-4DAB-B0A0-B2D8543B5DB6}" type="pres">
      <dgm:prSet presAssocID="{3FEE7D59-1850-4C84-911D-B2584CA3B77F}" presName="sibTrans" presStyleLbl="sibTrans2D1" presStyleIdx="0" presStyleCnt="2" custScaleX="164011" custScaleY="81057"/>
      <dgm:spPr/>
      <dgm:t>
        <a:bodyPr/>
        <a:lstStyle/>
        <a:p>
          <a:endParaRPr lang="en-US"/>
        </a:p>
      </dgm:t>
    </dgm:pt>
    <dgm:pt modelId="{13B27811-4C83-4BCC-B4FB-B22AEE95518B}" type="pres">
      <dgm:prSet presAssocID="{3FEE7D59-1850-4C84-911D-B2584CA3B77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E429B2E-D7CB-497B-8E96-8C878511C81C}" type="pres">
      <dgm:prSet presAssocID="{5949BD6E-DE51-4F92-B149-5FCEAB1781F3}" presName="node" presStyleLbl="node1" presStyleIdx="1" presStyleCnt="3" custScaleX="69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F33B7-9EC4-4004-9C6F-8160C731D20D}" type="pres">
      <dgm:prSet presAssocID="{B3AAE0D1-1F47-4344-B4DD-51FC3FBF03D9}" presName="sibTrans" presStyleLbl="sibTrans2D1" presStyleIdx="1" presStyleCnt="2" custScaleX="167216"/>
      <dgm:spPr/>
      <dgm:t>
        <a:bodyPr/>
        <a:lstStyle/>
        <a:p>
          <a:endParaRPr lang="en-US"/>
        </a:p>
      </dgm:t>
    </dgm:pt>
    <dgm:pt modelId="{5A94CBB9-D236-4BCD-A462-9A8E34A737AB}" type="pres">
      <dgm:prSet presAssocID="{B3AAE0D1-1F47-4344-B4DD-51FC3FBF03D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6B9F86-FF5A-45BA-887D-2BF0ABF0F290}" type="pres">
      <dgm:prSet presAssocID="{901499B1-EF33-4609-8839-587954F9B344}" presName="node" presStyleLbl="node1" presStyleIdx="2" presStyleCnt="3" custScaleX="65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9A53D-771A-415B-84CA-22AEF9A05E6D}" srcId="{257D3021-C76B-4EEA-9648-34D162F10C3A}" destId="{5949BD6E-DE51-4F92-B149-5FCEAB1781F3}" srcOrd="1" destOrd="0" parTransId="{074B8DA2-F177-46CE-826C-23036CF8AB91}" sibTransId="{B3AAE0D1-1F47-4344-B4DD-51FC3FBF03D9}"/>
    <dgm:cxn modelId="{5AD4C35C-0D0B-4542-A9EA-0FFB2799BC01}" type="presOf" srcId="{B3AAE0D1-1F47-4344-B4DD-51FC3FBF03D9}" destId="{5A94CBB9-D236-4BCD-A462-9A8E34A737AB}" srcOrd="1" destOrd="0" presId="urn:microsoft.com/office/officeart/2005/8/layout/process1"/>
    <dgm:cxn modelId="{ACDF0C51-E00B-4D21-836E-C4C1EA2999BF}" type="presOf" srcId="{3FEE7D59-1850-4C84-911D-B2584CA3B77F}" destId="{6150A69B-B953-4DAB-B0A0-B2D8543B5DB6}" srcOrd="0" destOrd="0" presId="urn:microsoft.com/office/officeart/2005/8/layout/process1"/>
    <dgm:cxn modelId="{9A1228D4-E064-44C1-9021-1D0F0BFFA4E0}" srcId="{257D3021-C76B-4EEA-9648-34D162F10C3A}" destId="{5B53E8A2-E8C2-4401-8404-24CFBA4166BF}" srcOrd="0" destOrd="0" parTransId="{9D106DD7-34E4-491A-917C-F1AFF884B9CC}" sibTransId="{3FEE7D59-1850-4C84-911D-B2584CA3B77F}"/>
    <dgm:cxn modelId="{20AE83AA-802A-4C82-A2B8-8C07D1B1B421}" type="presOf" srcId="{B3AAE0D1-1F47-4344-B4DD-51FC3FBF03D9}" destId="{747F33B7-9EC4-4004-9C6F-8160C731D20D}" srcOrd="0" destOrd="0" presId="urn:microsoft.com/office/officeart/2005/8/layout/process1"/>
    <dgm:cxn modelId="{02194512-CEAE-44DC-8142-A3BBECDD590A}" type="presOf" srcId="{3FEE7D59-1850-4C84-911D-B2584CA3B77F}" destId="{13B27811-4C83-4BCC-B4FB-B22AEE95518B}" srcOrd="1" destOrd="0" presId="urn:microsoft.com/office/officeart/2005/8/layout/process1"/>
    <dgm:cxn modelId="{0223F7CF-ADF2-4C79-9D01-4DFCDE84EC6E}" type="presOf" srcId="{257D3021-C76B-4EEA-9648-34D162F10C3A}" destId="{CD0C4CB2-4A03-4F9F-841D-FF8D2C899148}" srcOrd="0" destOrd="0" presId="urn:microsoft.com/office/officeart/2005/8/layout/process1"/>
    <dgm:cxn modelId="{9B8B502E-4FDD-470D-97EB-CB952EF65FEC}" type="presOf" srcId="{901499B1-EF33-4609-8839-587954F9B344}" destId="{096B9F86-FF5A-45BA-887D-2BF0ABF0F290}" srcOrd="0" destOrd="0" presId="urn:microsoft.com/office/officeart/2005/8/layout/process1"/>
    <dgm:cxn modelId="{0107A7CE-1862-449F-AA19-20E72446C549}" type="presOf" srcId="{5B53E8A2-E8C2-4401-8404-24CFBA4166BF}" destId="{61229EDD-185E-4560-8273-47C720AAE976}" srcOrd="0" destOrd="0" presId="urn:microsoft.com/office/officeart/2005/8/layout/process1"/>
    <dgm:cxn modelId="{13572B39-0B8C-4B4F-A04C-D853A6775382}" srcId="{257D3021-C76B-4EEA-9648-34D162F10C3A}" destId="{901499B1-EF33-4609-8839-587954F9B344}" srcOrd="2" destOrd="0" parTransId="{C9F191CE-C9AF-43C6-8CB0-2887746EEAF9}" sibTransId="{6077FB01-5ED8-4073-9A18-81C041682720}"/>
    <dgm:cxn modelId="{5407ABFB-2567-4385-A080-E03F0D1F7470}" type="presOf" srcId="{5949BD6E-DE51-4F92-B149-5FCEAB1781F3}" destId="{FE429B2E-D7CB-497B-8E96-8C878511C81C}" srcOrd="0" destOrd="0" presId="urn:microsoft.com/office/officeart/2005/8/layout/process1"/>
    <dgm:cxn modelId="{AC7012CE-AF2A-4DD8-AFCB-3E7599A14179}" type="presParOf" srcId="{CD0C4CB2-4A03-4F9F-841D-FF8D2C899148}" destId="{61229EDD-185E-4560-8273-47C720AAE976}" srcOrd="0" destOrd="0" presId="urn:microsoft.com/office/officeart/2005/8/layout/process1"/>
    <dgm:cxn modelId="{E1A639D5-E24C-40E8-8BD1-3C98C88A55E7}" type="presParOf" srcId="{CD0C4CB2-4A03-4F9F-841D-FF8D2C899148}" destId="{6150A69B-B953-4DAB-B0A0-B2D8543B5DB6}" srcOrd="1" destOrd="0" presId="urn:microsoft.com/office/officeart/2005/8/layout/process1"/>
    <dgm:cxn modelId="{ED4537CD-1295-4C8C-9BE3-19410C3B47A1}" type="presParOf" srcId="{6150A69B-B953-4DAB-B0A0-B2D8543B5DB6}" destId="{13B27811-4C83-4BCC-B4FB-B22AEE95518B}" srcOrd="0" destOrd="0" presId="urn:microsoft.com/office/officeart/2005/8/layout/process1"/>
    <dgm:cxn modelId="{31FF27AC-BA5C-44E0-AB07-5C83C65DB798}" type="presParOf" srcId="{CD0C4CB2-4A03-4F9F-841D-FF8D2C899148}" destId="{FE429B2E-D7CB-497B-8E96-8C878511C81C}" srcOrd="2" destOrd="0" presId="urn:microsoft.com/office/officeart/2005/8/layout/process1"/>
    <dgm:cxn modelId="{226BEED0-B51E-4238-90D9-F81484BE57EC}" type="presParOf" srcId="{CD0C4CB2-4A03-4F9F-841D-FF8D2C899148}" destId="{747F33B7-9EC4-4004-9C6F-8160C731D20D}" srcOrd="3" destOrd="0" presId="urn:microsoft.com/office/officeart/2005/8/layout/process1"/>
    <dgm:cxn modelId="{D19B161B-AAB2-4207-915C-E51E3782C6B4}" type="presParOf" srcId="{747F33B7-9EC4-4004-9C6F-8160C731D20D}" destId="{5A94CBB9-D236-4BCD-A462-9A8E34A737AB}" srcOrd="0" destOrd="0" presId="urn:microsoft.com/office/officeart/2005/8/layout/process1"/>
    <dgm:cxn modelId="{FD078EB4-A09F-42E3-940B-8CD8EC5A96F5}" type="presParOf" srcId="{CD0C4CB2-4A03-4F9F-841D-FF8D2C899148}" destId="{096B9F86-FF5A-45BA-887D-2BF0ABF0F2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29EDD-185E-4560-8273-47C720AAE976}">
      <dsp:nvSpPr>
        <dsp:cNvPr id="0" name=""/>
        <dsp:cNvSpPr/>
      </dsp:nvSpPr>
      <dsp:spPr>
        <a:xfrm>
          <a:off x="2253" y="727066"/>
          <a:ext cx="1659113" cy="151766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Qualify</a:t>
          </a:r>
          <a:r>
            <a:rPr lang="en-US" sz="1800" b="1" kern="1200" dirty="0" smtClean="0"/>
            <a:t>: Ask</a:t>
          </a:r>
          <a:endParaRPr lang="en-US" sz="1800" b="1" kern="1200" dirty="0"/>
        </a:p>
      </dsp:txBody>
      <dsp:txXfrm>
        <a:off x="46704" y="771517"/>
        <a:ext cx="1570211" cy="1428765"/>
      </dsp:txXfrm>
    </dsp:sp>
    <dsp:sp modelId="{6150A69B-B953-4DAB-B0A0-B2D8543B5DB6}">
      <dsp:nvSpPr>
        <dsp:cNvPr id="0" name=""/>
        <dsp:cNvSpPr/>
      </dsp:nvSpPr>
      <dsp:spPr>
        <a:xfrm>
          <a:off x="1742684" y="1231663"/>
          <a:ext cx="879496" cy="5084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solidFill>
                <a:sysClr val="windowText" lastClr="000000"/>
              </a:solidFill>
            </a:rPr>
            <a:t>If</a:t>
          </a:r>
          <a:r>
            <a:rPr lang="en-US" sz="1000" kern="1200" dirty="0">
              <a:solidFill>
                <a:sysClr val="windowText" lastClr="000000"/>
              </a:solidFill>
            </a:rPr>
            <a:t> </a:t>
          </a:r>
          <a:r>
            <a:rPr lang="en-US" sz="1000" b="1" kern="1200" dirty="0">
              <a:solidFill>
                <a:sysClr val="windowText" lastClr="000000"/>
              </a:solidFill>
            </a:rPr>
            <a:t>qualified</a:t>
          </a:r>
        </a:p>
      </dsp:txBody>
      <dsp:txXfrm>
        <a:off x="1742684" y="1333357"/>
        <a:ext cx="726954" cy="305084"/>
      </dsp:txXfrm>
    </dsp:sp>
    <dsp:sp modelId="{FE429B2E-D7CB-497B-8E96-8C878511C81C}">
      <dsp:nvSpPr>
        <dsp:cNvPr id="0" name=""/>
        <dsp:cNvSpPr/>
      </dsp:nvSpPr>
      <dsp:spPr>
        <a:xfrm>
          <a:off x="2673145" y="727066"/>
          <a:ext cx="1749010" cy="151766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01699"/>
            <a:satOff val="-3056"/>
            <a:lumOff val="141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Educate</a:t>
          </a:r>
          <a:endParaRPr lang="en-US" sz="1800" b="1" kern="1200" dirty="0"/>
        </a:p>
      </dsp:txBody>
      <dsp:txXfrm>
        <a:off x="2717596" y="771517"/>
        <a:ext cx="1660108" cy="1428765"/>
      </dsp:txXfrm>
    </dsp:sp>
    <dsp:sp modelId="{747F33B7-9EC4-4004-9C6F-8160C731D20D}">
      <dsp:nvSpPr>
        <dsp:cNvPr id="0" name=""/>
        <dsp:cNvSpPr/>
      </dsp:nvSpPr>
      <dsp:spPr>
        <a:xfrm>
          <a:off x="4494880" y="1172248"/>
          <a:ext cx="896683" cy="6273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03382"/>
            <a:satOff val="-5743"/>
            <a:lumOff val="257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ysClr val="windowText" lastClr="000000"/>
              </a:solidFill>
            </a:rPr>
            <a:t>Ask questions first!</a:t>
          </a:r>
          <a:endParaRPr lang="en-US" sz="1000" b="1" kern="1200" dirty="0">
            <a:solidFill>
              <a:sysClr val="windowText" lastClr="000000"/>
            </a:solidFill>
          </a:endParaRPr>
        </a:p>
      </dsp:txBody>
      <dsp:txXfrm>
        <a:off x="4494880" y="1297708"/>
        <a:ext cx="708492" cy="376382"/>
      </dsp:txXfrm>
    </dsp:sp>
    <dsp:sp modelId="{096B9F86-FF5A-45BA-887D-2BF0ABF0F290}">
      <dsp:nvSpPr>
        <dsp:cNvPr id="0" name=""/>
        <dsp:cNvSpPr/>
      </dsp:nvSpPr>
      <dsp:spPr>
        <a:xfrm>
          <a:off x="5433934" y="727066"/>
          <a:ext cx="1650412" cy="151766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203398"/>
            <a:satOff val="-6113"/>
            <a:lumOff val="283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Cultivate</a:t>
          </a:r>
        </a:p>
      </dsp:txBody>
      <dsp:txXfrm>
        <a:off x="5478385" y="771517"/>
        <a:ext cx="1561510" cy="1428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265C91-0985-45B5-B1AE-772C5DE4549E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FECB4B-6441-4059-8883-CCF6710A9E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9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5" y="0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974F2CCE-6E88-4BEA-86EF-9580D1155F69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9450"/>
            <a:ext cx="4524375" cy="3394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99665"/>
            <a:ext cx="5661660" cy="407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5" y="8597758"/>
            <a:ext cx="3066733" cy="4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AC8A328-98E8-41BD-9834-1A118B72B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450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P.</a:t>
            </a:r>
            <a:r>
              <a:rPr lang="en-US" baseline="0" dirty="0" smtClean="0"/>
              <a:t> 1 of Student Guide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5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P.9</a:t>
            </a:r>
            <a:r>
              <a:rPr lang="en-US" b="1" baseline="0" dirty="0" smtClean="0"/>
              <a:t> of Guide – This is the buyer consultation or called qualify buyer in materials</a:t>
            </a:r>
          </a:p>
          <a:p>
            <a:pPr eaLnBrk="1" hangingPunct="1"/>
            <a:r>
              <a:rPr lang="en-US" baseline="0" dirty="0" smtClean="0"/>
              <a:t>REVIEW SLIDE 8 – where we are in the process</a:t>
            </a:r>
            <a:endParaRPr lang="en-US" dirty="0" smtClean="0"/>
          </a:p>
          <a:p>
            <a:pPr eaLnBrk="1" hangingPunct="1"/>
            <a:r>
              <a:rPr lang="en-US" b="1" dirty="0" smtClean="0"/>
              <a:t>ASK:</a:t>
            </a:r>
            <a:r>
              <a:rPr lang="en-US" b="1" baseline="0" dirty="0" smtClean="0"/>
              <a:t> What percentage of the time should you be talking</a:t>
            </a:r>
            <a:r>
              <a:rPr lang="en-US" baseline="0" dirty="0" smtClean="0"/>
              <a:t>? </a:t>
            </a:r>
            <a:r>
              <a:rPr lang="en-US" dirty="0" smtClean="0"/>
              <a:t>Time talking: ¼ of the time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P.10 of Guide</a:t>
            </a:r>
          </a:p>
          <a:p>
            <a:pPr eaLnBrk="1" hangingPunct="1"/>
            <a:r>
              <a:rPr lang="en-US" dirty="0" smtClean="0"/>
              <a:t>Why is this important?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Chat; </a:t>
            </a:r>
            <a:r>
              <a:rPr lang="en-US" dirty="0" smtClean="0"/>
              <a:t>questions that reveal lifestyle</a:t>
            </a:r>
          </a:p>
          <a:p>
            <a:pPr eaLnBrk="1" hangingPunct="1"/>
            <a:r>
              <a:rPr lang="en-US" b="1" dirty="0" smtClean="0"/>
              <a:t>Chat: </a:t>
            </a:r>
            <a:r>
              <a:rPr lang="en-US" dirty="0" smtClean="0"/>
              <a:t>questions that reveal motivation</a:t>
            </a:r>
          </a:p>
          <a:p>
            <a:pPr eaLnBrk="1" hangingPunct="1"/>
            <a:r>
              <a:rPr lang="en-US" b="1" dirty="0" smtClean="0"/>
              <a:t>P. 11 of Guide This</a:t>
            </a:r>
            <a:r>
              <a:rPr lang="en-US" b="1" baseline="0" dirty="0" smtClean="0"/>
              <a:t> is the face-to-face buyer consultation meeting</a:t>
            </a:r>
            <a:endParaRPr lang="en-US" b="1" dirty="0" smtClean="0"/>
          </a:p>
          <a:p>
            <a:pPr eaLnBrk="1" hangingPunct="1"/>
            <a:r>
              <a:rPr lang="en-US" dirty="0" smtClean="0"/>
              <a:t>What do you mean by that? Tell me more.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11 of Guide Buyer Consultation</a:t>
            </a:r>
          </a:p>
          <a:p>
            <a:pPr eaLnBrk="1" hangingPunct="1"/>
            <a:r>
              <a:rPr lang="en-US" dirty="0" smtClean="0"/>
              <a:t>Jot down what you’ll say; provide</a:t>
            </a:r>
          </a:p>
          <a:p>
            <a:pPr eaLnBrk="1" hangingPunct="1"/>
            <a:r>
              <a:rPr lang="en-US" dirty="0" smtClean="0"/>
              <a:t>AT SOME POINT EXPLAIN THE HOME</a:t>
            </a:r>
            <a:r>
              <a:rPr lang="en-US" baseline="0" dirty="0" smtClean="0"/>
              <a:t> BUYING PROCESS and continue to reinforce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12 of</a:t>
            </a:r>
            <a:r>
              <a:rPr lang="en-US" b="1" baseline="0" dirty="0" smtClean="0"/>
              <a:t> Guide Buyer Consultation</a:t>
            </a:r>
            <a:endParaRPr lang="en-US" b="1" dirty="0" smtClean="0"/>
          </a:p>
          <a:p>
            <a:pPr eaLnBrk="1" hangingPunct="1"/>
            <a:r>
              <a:rPr lang="en-US" dirty="0" smtClean="0"/>
              <a:t>When and why</a:t>
            </a:r>
            <a:r>
              <a:rPr lang="en-US" baseline="0" dirty="0" smtClean="0"/>
              <a:t> to gain loyalty</a:t>
            </a:r>
          </a:p>
          <a:p>
            <a:pPr eaLnBrk="1" hangingPunct="1"/>
            <a:r>
              <a:rPr lang="en-US" baseline="0" dirty="0" smtClean="0"/>
              <a:t>How is on the next 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12 of Guide</a:t>
            </a:r>
          </a:p>
          <a:p>
            <a:pPr eaLnBrk="1" hangingPunct="1"/>
            <a:r>
              <a:rPr lang="en-US" dirty="0" smtClean="0"/>
              <a:t>How to get loyalty- GET</a:t>
            </a:r>
            <a:r>
              <a:rPr lang="en-US" baseline="0" dirty="0" smtClean="0"/>
              <a:t> BUYER REP AGREEMENT SIGNED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</a:t>
            </a:r>
            <a:r>
              <a:rPr lang="en-US" b="1" baseline="0" dirty="0" smtClean="0"/>
              <a:t> 12 of Guide BUYER PRESENTATION</a:t>
            </a:r>
          </a:p>
          <a:p>
            <a:pPr eaLnBrk="1" hangingPunct="1"/>
            <a:r>
              <a:rPr lang="en-US" b="1" baseline="0" dirty="0" smtClean="0"/>
              <a:t>REVIEW SLIDE 8 WHERE WE ARE IN THE PROCESS</a:t>
            </a:r>
            <a:endParaRPr lang="en-US" b="1" dirty="0" smtClean="0"/>
          </a:p>
          <a:p>
            <a:pPr eaLnBrk="1" hangingPunct="1"/>
            <a:r>
              <a:rPr lang="en-US" dirty="0" smtClean="0"/>
              <a:t>Questions: push back to whole buyer interview</a:t>
            </a:r>
          </a:p>
          <a:p>
            <a:pPr eaLnBrk="1" hangingPunct="1"/>
            <a:r>
              <a:rPr lang="en-US" dirty="0" smtClean="0"/>
              <a:t>Everything</a:t>
            </a:r>
            <a:r>
              <a:rPr lang="en-US" baseline="0" dirty="0" smtClean="0"/>
              <a:t> you are doing is to demonstrate that you are a professional and are setting the stage for the whole process</a:t>
            </a:r>
          </a:p>
          <a:p>
            <a:pPr eaLnBrk="1" hangingPunct="1"/>
            <a:r>
              <a:rPr lang="en-US" baseline="0" dirty="0" smtClean="0"/>
              <a:t>You want the buyer to listen to you and cooperate during the process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13 of Guide PART  -</a:t>
            </a:r>
            <a:r>
              <a:rPr lang="en-US" b="1" baseline="0" dirty="0" smtClean="0"/>
              <a:t> we are now at buyer presentation</a:t>
            </a:r>
            <a:endParaRPr lang="en-US" b="1" dirty="0" smtClean="0"/>
          </a:p>
          <a:p>
            <a:pPr eaLnBrk="1" hangingPunct="1"/>
            <a:r>
              <a:rPr lang="en-US" dirty="0" smtClean="0"/>
              <a:t>REWIEW</a:t>
            </a:r>
            <a:r>
              <a:rPr lang="en-US" baseline="0" dirty="0" smtClean="0"/>
              <a:t> WHERE WE ARE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14 &amp; 15 of Guide PART OF BUYER PRESENTATION</a:t>
            </a:r>
          </a:p>
          <a:p>
            <a:pPr eaLnBrk="1" hangingPunct="1"/>
            <a:r>
              <a:rPr lang="en-US" dirty="0" smtClean="0"/>
              <a:t>Write 3 value added; add benefits</a:t>
            </a:r>
          </a:p>
          <a:p>
            <a:pPr eaLnBrk="1" hangingPunct="1"/>
            <a:r>
              <a:rPr lang="en-US" dirty="0" smtClean="0"/>
              <a:t>Show</a:t>
            </a:r>
          </a:p>
          <a:p>
            <a:pPr eaLnBrk="1" hangingPunct="1"/>
            <a:r>
              <a:rPr lang="en-US" dirty="0" smtClean="0"/>
              <a:t>Always, why this is important and any competitive metrics</a:t>
            </a:r>
            <a:r>
              <a:rPr lang="en-US" baseline="0" dirty="0" smtClean="0"/>
              <a:t> – example: I have successfully negotiated 4 out of 4 multiple offer situations.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Chat: </a:t>
            </a:r>
            <a:r>
              <a:rPr lang="en-US" dirty="0" smtClean="0"/>
              <a:t>examples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</a:t>
            </a:r>
            <a:r>
              <a:rPr lang="en-US" b="1" baseline="0" dirty="0" smtClean="0"/>
              <a:t> 14&amp;15 of Guide PART OF BUYER PRESENTATION</a:t>
            </a:r>
          </a:p>
          <a:p>
            <a:pPr eaLnBrk="1" hangingPunct="1"/>
            <a:r>
              <a:rPr lang="en-US" baseline="0" dirty="0" smtClean="0"/>
              <a:t>Demonstrate and explain what you do as a specialist in the area that they are interested in buying.  Demonstrate your knowledge through market statistics.</a:t>
            </a:r>
          </a:p>
          <a:p>
            <a:pPr eaLnBrk="1" hangingPunct="1"/>
            <a:r>
              <a:rPr lang="en-US" b="1" baseline="0" dirty="0" smtClean="0"/>
              <a:t>P. 16 – Talks about why to use a visual presentation – Use the buyer’s presentation in </a:t>
            </a:r>
            <a:r>
              <a:rPr lang="en-US" b="1" baseline="0" dirty="0" smtClean="0"/>
              <a:t>bit.ly/seedsofsuccess</a:t>
            </a:r>
            <a:endParaRPr lang="en-US" b="1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P.2 of Student Guide</a:t>
            </a:r>
          </a:p>
          <a:p>
            <a:pPr eaLnBrk="1" hangingPunct="1"/>
            <a:r>
              <a:rPr lang="en-US" dirty="0" smtClean="0"/>
              <a:t>Review resources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18 Of</a:t>
            </a:r>
            <a:r>
              <a:rPr lang="en-US" b="1" baseline="0" dirty="0" smtClean="0"/>
              <a:t> Guide PART OF BUYER PRESENTATION</a:t>
            </a:r>
            <a:endParaRPr lang="en-US" b="1" dirty="0" smtClean="0"/>
          </a:p>
          <a:p>
            <a:pPr eaLnBrk="1" hangingPunct="1"/>
            <a:r>
              <a:rPr lang="en-US" dirty="0" smtClean="0"/>
              <a:t>Used throughout process</a:t>
            </a:r>
          </a:p>
          <a:p>
            <a:pPr eaLnBrk="1" hangingPunct="1"/>
            <a:r>
              <a:rPr lang="en-US" dirty="0" smtClean="0"/>
              <a:t>Always think “what is really important to this person that they might</a:t>
            </a:r>
            <a:r>
              <a:rPr lang="en-US" baseline="0" dirty="0" smtClean="0"/>
              <a:t> not be saying </a:t>
            </a:r>
            <a:r>
              <a:rPr lang="en-US" baseline="0" dirty="0" smtClean="0"/>
              <a:t>out loud</a:t>
            </a:r>
            <a:r>
              <a:rPr lang="en-US" baseline="0" dirty="0" smtClean="0"/>
              <a:t>?  Ask more questions if in doubt.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18- of Guide – PART OF BUYER PRESENTATION</a:t>
            </a:r>
          </a:p>
          <a:p>
            <a:pPr eaLnBrk="1" hangingPunct="1"/>
            <a:r>
              <a:rPr lang="en-US" dirty="0" smtClean="0"/>
              <a:t>Lifestyle</a:t>
            </a:r>
            <a:r>
              <a:rPr lang="en-US" baseline="0" dirty="0" smtClean="0"/>
              <a:t> – what do you do for fun? What do your kids like to do? Where is your work? How would describe your ideal living situation?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18 of Guide – PART OF BUYER PRESENTATION</a:t>
            </a:r>
          </a:p>
          <a:p>
            <a:pPr eaLnBrk="1" hangingPunct="1"/>
            <a:r>
              <a:rPr lang="en-US" dirty="0" smtClean="0"/>
              <a:t>Think of one fact—add a benefit</a:t>
            </a:r>
          </a:p>
          <a:p>
            <a:pPr eaLnBrk="1" hangingPunct="1"/>
            <a:r>
              <a:rPr lang="en-US" dirty="0" smtClean="0"/>
              <a:t>Always</a:t>
            </a:r>
            <a:r>
              <a:rPr lang="en-US" baseline="0" dirty="0" smtClean="0"/>
              <a:t> think of why something is important.  Most people can’t come up with meaning from a description.  Example Country kitchen.</a:t>
            </a:r>
          </a:p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P. 19 of Guide – PART</a:t>
            </a:r>
            <a:r>
              <a:rPr lang="en-US" b="1" baseline="0" dirty="0" smtClean="0"/>
              <a:t> OF BUYER PRESENTATION</a:t>
            </a:r>
          </a:p>
          <a:p>
            <a:r>
              <a:rPr lang="en-US" baseline="0" dirty="0" smtClean="0"/>
              <a:t>Explain probing. Illustrate how to do this so it is not like an interrogation.</a:t>
            </a:r>
          </a:p>
          <a:p>
            <a:r>
              <a:rPr lang="en-US" baseline="0" dirty="0" smtClean="0"/>
              <a:t>Example: I want a deal.  What do you mean by a deal?</a:t>
            </a:r>
          </a:p>
          <a:p>
            <a:r>
              <a:rPr lang="en-US" b="1" baseline="0" dirty="0" smtClean="0"/>
              <a:t>GIVE SKILL PRACTICE EXERCISE P. 19 – ROLE PLAY WITH PARTNER THIS WEEK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2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20 of</a:t>
            </a:r>
            <a:r>
              <a:rPr lang="en-US" b="1" baseline="0" dirty="0" smtClean="0"/>
              <a:t> Guide – PART OF BUYER PRESENTATION</a:t>
            </a:r>
            <a:endParaRPr lang="en-US" b="1" dirty="0" smtClean="0"/>
          </a:p>
          <a:p>
            <a:pPr eaLnBrk="1" hangingPunct="1"/>
            <a:r>
              <a:rPr lang="en-US" dirty="0" smtClean="0"/>
              <a:t>Example: buying a new car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Identify DBM: Why did you buy your last home? Chat</a:t>
            </a:r>
          </a:p>
          <a:p>
            <a:pPr eaLnBrk="1" hangingPunct="1"/>
            <a:r>
              <a:rPr lang="en-US" b="1" dirty="0" smtClean="0"/>
              <a:t>DBM = DISCOVERING BUYER MOTIVE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21 OF Guide – PART OF BUYER PRESENTATION</a:t>
            </a:r>
          </a:p>
          <a:p>
            <a:pPr eaLnBrk="1" hangingPunct="1"/>
            <a:r>
              <a:rPr lang="en-US" dirty="0" smtClean="0"/>
              <a:t>Example: Pam and Tom—2 kids; wanted a prestigious area; bought in child-protective area</a:t>
            </a:r>
          </a:p>
          <a:p>
            <a:pPr eaLnBrk="1" hangingPunct="1"/>
            <a:r>
              <a:rPr lang="en-US" dirty="0" smtClean="0"/>
              <a:t>Use </a:t>
            </a:r>
            <a:r>
              <a:rPr lang="en-US" b="1" dirty="0" smtClean="0"/>
              <a:t>BUYERS</a:t>
            </a:r>
            <a:r>
              <a:rPr lang="en-US" b="1" baseline="0" dirty="0" smtClean="0"/>
              <a:t> HOME INFORMATION FORM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Page 21</a:t>
            </a:r>
            <a:r>
              <a:rPr lang="en-US" b="1" baseline="0" dirty="0" smtClean="0"/>
              <a:t> of Guide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ASK: </a:t>
            </a:r>
            <a:r>
              <a:rPr lang="en-US" dirty="0" smtClean="0"/>
              <a:t>What are 3 criteria that would cause</a:t>
            </a:r>
            <a:r>
              <a:rPr lang="en-US" baseline="0" dirty="0" smtClean="0"/>
              <a:t> you not to work with a buyer? </a:t>
            </a:r>
            <a:r>
              <a:rPr lang="en-US" b="1" baseline="0" dirty="0" smtClean="0"/>
              <a:t>CHAT</a:t>
            </a:r>
          </a:p>
          <a:p>
            <a:pPr eaLnBrk="1" hangingPunct="1"/>
            <a:r>
              <a:rPr lang="en-US" b="1" baseline="0" dirty="0" smtClean="0"/>
              <a:t>USE FORM EVALUATE YOUR BUYER’S POTENTIAL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P.22 of Guide</a:t>
            </a:r>
          </a:p>
          <a:p>
            <a:r>
              <a:rPr lang="en-US" dirty="0" smtClean="0"/>
              <a:t>Review the </a:t>
            </a:r>
            <a:r>
              <a:rPr lang="en-US" dirty="0" smtClean="0"/>
              <a:t>methodology</a:t>
            </a:r>
            <a:endParaRPr lang="en-US" dirty="0" smtClean="0"/>
          </a:p>
          <a:p>
            <a:r>
              <a:rPr lang="en-US" dirty="0" smtClean="0"/>
              <a:t>Use</a:t>
            </a:r>
            <a:r>
              <a:rPr lang="en-US" baseline="0" dirty="0" smtClean="0"/>
              <a:t> visuals. </a:t>
            </a:r>
          </a:p>
          <a:p>
            <a:r>
              <a:rPr lang="en-US" baseline="0" dirty="0" smtClean="0"/>
              <a:t>Always go back to needs analysis</a:t>
            </a:r>
          </a:p>
          <a:p>
            <a:r>
              <a:rPr lang="en-US" baseline="0" dirty="0" smtClean="0"/>
              <a:t>Its all about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8A328-98E8-41BD-9834-1A118B72B55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4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P.23 of Guide</a:t>
            </a:r>
            <a:r>
              <a:rPr lang="en-US" b="1" baseline="0" dirty="0" smtClean="0"/>
              <a:t> – </a:t>
            </a:r>
          </a:p>
          <a:p>
            <a:pPr eaLnBrk="1" hangingPunct="1"/>
            <a:r>
              <a:rPr lang="en-US" b="1" baseline="0" dirty="0" smtClean="0"/>
              <a:t>EXERCISE COMPLETE THE FORM ON P. 23 AND PRACTICE WITH PARTNER</a:t>
            </a:r>
          </a:p>
          <a:p>
            <a:pPr eaLnBrk="1" hangingPunct="1"/>
            <a:r>
              <a:rPr lang="en-US" baseline="0" dirty="0" smtClean="0"/>
              <a:t>USE P. 25 of Guide to have your peer partner rate you</a:t>
            </a:r>
          </a:p>
          <a:p>
            <a:pPr eaLnBrk="1" hangingPunct="1"/>
            <a:r>
              <a:rPr lang="en-US" baseline="0" dirty="0" smtClean="0"/>
              <a:t>Remind them of case studies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28 in Guide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3 of Student Guide</a:t>
            </a:r>
          </a:p>
          <a:p>
            <a:pPr eaLnBrk="1" hangingPunct="1"/>
            <a:r>
              <a:rPr lang="en-US" b="1" dirty="0" smtClean="0"/>
              <a:t>ASK:</a:t>
            </a:r>
            <a:r>
              <a:rPr lang="en-US" b="1" baseline="0" dirty="0" smtClean="0"/>
              <a:t> How many of you believe there has been a fundamental shift in consumer behavior?</a:t>
            </a:r>
            <a:br>
              <a:rPr lang="en-US" b="1" baseline="0" dirty="0" smtClean="0"/>
            </a:br>
            <a:r>
              <a:rPr lang="en-US" baseline="0" dirty="0" smtClean="0"/>
              <a:t>Explain digital age</a:t>
            </a:r>
          </a:p>
          <a:p>
            <a:pPr eaLnBrk="1" hangingPunct="1"/>
            <a:r>
              <a:rPr lang="en-US" baseline="0" dirty="0" smtClean="0"/>
              <a:t>Use checkers versus chess analogy</a:t>
            </a:r>
          </a:p>
          <a:p>
            <a:pPr eaLnBrk="1" hangingPunct="1"/>
            <a:r>
              <a:rPr lang="en-US" b="1" baseline="0" dirty="0" smtClean="0"/>
              <a:t>ASK: What do brands like Harley, Apple, and the Ritz have in common? They are lifestyle experience companies</a:t>
            </a:r>
            <a:r>
              <a:rPr lang="en-US" baseline="0" dirty="0" smtClean="0"/>
              <a:t>.</a:t>
            </a:r>
          </a:p>
          <a:p>
            <a:pPr eaLnBrk="1" hangingPunct="1"/>
            <a:r>
              <a:rPr lang="en-US" baseline="0" dirty="0" smtClean="0"/>
              <a:t>The ante is customer service – it is the minimum standard.</a:t>
            </a:r>
            <a:br>
              <a:rPr lang="en-US" baseline="0" dirty="0" smtClean="0"/>
            </a:br>
            <a:r>
              <a:rPr lang="en-US" baseline="0" dirty="0" smtClean="0"/>
              <a:t>Prior to the internet, the focus was on functionality such as 3 bedrooms etc.</a:t>
            </a:r>
          </a:p>
          <a:p>
            <a:pPr eaLnBrk="1" hangingPunct="1"/>
            <a:r>
              <a:rPr lang="en-US" baseline="0" dirty="0" smtClean="0"/>
              <a:t>Now, the consumer is much more interested in lifestyle.  Explaining this fundamental shift and how BHGRE is a lifestyle company can a big competitive advantage with your potential clients.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29</a:t>
            </a:r>
            <a:r>
              <a:rPr lang="en-US" b="1" baseline="0" dirty="0" smtClean="0"/>
              <a:t> in Guide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Traditional: interview buyer for 3 bedrooms, etc.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Lifestyle: interview buyer for lifestyle preferences (community, schools, biking, golfing, etc)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P. 4 Guide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5 of Student</a:t>
            </a:r>
            <a:r>
              <a:rPr lang="en-US" b="1" baseline="0" dirty="0" smtClean="0"/>
              <a:t> Guide</a:t>
            </a:r>
            <a:endParaRPr lang="en-US" b="1" dirty="0" smtClean="0"/>
          </a:p>
          <a:p>
            <a:pPr eaLnBrk="1" hangingPunct="1"/>
            <a:r>
              <a:rPr lang="en-US" b="1" dirty="0" smtClean="0"/>
              <a:t>ASK: What does an agent like this do? </a:t>
            </a:r>
          </a:p>
          <a:p>
            <a:pPr eaLnBrk="1" hangingPunct="1"/>
            <a:r>
              <a:rPr lang="en-US" dirty="0" smtClean="0"/>
              <a:t>Become a lifestyle specialist</a:t>
            </a:r>
            <a:r>
              <a:rPr lang="en-US" baseline="0" dirty="0" smtClean="0"/>
              <a:t> – give examples, know average days on market, view all of the properties, know the schools, restaurants, and anything that is going on in the community.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Check your questionnaire: what questions address lifestyle?</a:t>
            </a:r>
          </a:p>
          <a:p>
            <a:pPr eaLnBrk="1" hangingPunct="1"/>
            <a:r>
              <a:rPr lang="en-US" dirty="0" smtClean="0"/>
              <a:t>NEW WEBSITE: innovative</a:t>
            </a:r>
            <a:r>
              <a:rPr lang="en-US" baseline="0" dirty="0" smtClean="0"/>
              <a:t> lifestyle search</a:t>
            </a:r>
          </a:p>
          <a:p>
            <a:pPr eaLnBrk="1" hangingPunct="1"/>
            <a:r>
              <a:rPr lang="en-US" baseline="0" dirty="0" smtClean="0"/>
              <a:t>Where Do You Want To Live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P.6</a:t>
            </a:r>
            <a:r>
              <a:rPr lang="en-US" b="1" baseline="0" dirty="0" smtClean="0"/>
              <a:t> of Guide</a:t>
            </a:r>
            <a:endParaRPr lang="en-US" b="1" dirty="0" smtClean="0"/>
          </a:p>
          <a:p>
            <a:pPr eaLnBrk="1" hangingPunct="1"/>
            <a:r>
              <a:rPr lang="en-US" dirty="0" smtClean="0"/>
              <a:t>THIS</a:t>
            </a:r>
            <a:r>
              <a:rPr lang="en-US" baseline="0" dirty="0" smtClean="0"/>
              <a:t> IS YOUR BUYER SYSTEM: </a:t>
            </a:r>
            <a:r>
              <a:rPr lang="en-US" dirty="0" smtClean="0"/>
              <a:t>That’s what we’ll do today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 7  Guide</a:t>
            </a:r>
          </a:p>
          <a:p>
            <a:pPr eaLnBrk="1" hangingPunct="1"/>
            <a:r>
              <a:rPr lang="en-US" b="1" dirty="0" smtClean="0"/>
              <a:t>ASK:</a:t>
            </a:r>
            <a:r>
              <a:rPr lang="en-US" b="1" baseline="0" dirty="0" smtClean="0"/>
              <a:t> Why do we pre-qualifying?</a:t>
            </a:r>
          </a:p>
          <a:p>
            <a:pPr eaLnBrk="1" hangingPunct="1"/>
            <a:r>
              <a:rPr lang="en-US" dirty="0" smtClean="0"/>
              <a:t>question to determine whether to meet with that person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Source: how did this person hear about us? web? agent network?</a:t>
            </a:r>
          </a:p>
          <a:p>
            <a:pPr eaLnBrk="1" hangingPunct="1"/>
            <a:r>
              <a:rPr lang="en-US" dirty="0" smtClean="0"/>
              <a:t>Interest: what are they interest in?</a:t>
            </a:r>
          </a:p>
          <a:p>
            <a:pPr eaLnBrk="1" hangingPunct="1"/>
            <a:r>
              <a:rPr lang="en-US" dirty="0" smtClean="0"/>
              <a:t>Experience: have they bought and|or sold a home before? what real estate experience do they have?</a:t>
            </a:r>
          </a:p>
          <a:p>
            <a:pPr eaLnBrk="1" hangingPunct="1"/>
            <a:r>
              <a:rPr lang="en-US" dirty="0" smtClean="0"/>
              <a:t>Time Frame: when do they plan to buy|sell?</a:t>
            </a:r>
          </a:p>
          <a:p>
            <a:pPr eaLnBrk="1" hangingPunct="1"/>
            <a:r>
              <a:rPr lang="en-US" dirty="0" smtClean="0"/>
              <a:t>Financial Capacity: what is their financial capacity or situation? do they have money for a down payment? have they been pre-qualified? what is their payoff for their current home?</a:t>
            </a:r>
          </a:p>
          <a:p>
            <a:pPr eaLnBrk="1" hangingPunct="1"/>
            <a:r>
              <a:rPr lang="en-US" dirty="0" smtClean="0"/>
              <a:t>Decision Maker: who will be involved in the decision making process?</a:t>
            </a:r>
          </a:p>
          <a:p>
            <a:pPr eaLnBrk="1" hangingPunct="1"/>
            <a:r>
              <a:rPr lang="en-US" dirty="0" smtClean="0"/>
              <a:t>Concerns: what are their concerns?</a:t>
            </a:r>
          </a:p>
          <a:p>
            <a:pPr eaLnBrk="1" hangingPunct="1"/>
            <a:r>
              <a:rPr lang="en-US" dirty="0" smtClean="0"/>
              <a:t>Objectives: what are their objectives for buying|selling?</a:t>
            </a:r>
          </a:p>
          <a:p>
            <a:pPr eaLnBrk="1" hangingPunct="1"/>
            <a:r>
              <a:rPr lang="en-US" dirty="0" smtClean="0"/>
              <a:t>Review: go back over the information they just gave you - HINT: use their exact language - do NOT improvise.</a:t>
            </a:r>
          </a:p>
          <a:p>
            <a:pPr eaLnBrk="1" hangingPunct="1"/>
            <a:r>
              <a:rPr lang="en-US" dirty="0" smtClean="0"/>
              <a:t>Next Steps: explain next steps and set an appointment.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BUYERS</a:t>
            </a:r>
            <a:r>
              <a:rPr lang="en-US" baseline="0" dirty="0" smtClean="0"/>
              <a:t> HOME INFORMATION FORM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P.7 Guide</a:t>
            </a:r>
          </a:p>
          <a:p>
            <a:pPr eaLnBrk="1" hangingPunct="1"/>
            <a:r>
              <a:rPr lang="en-US" dirty="0" smtClean="0"/>
              <a:t>Based on the pre-qual questions</a:t>
            </a:r>
            <a:r>
              <a:rPr lang="en-US" baseline="0" dirty="0" smtClean="0"/>
              <a:t> what are some knock-out questions?</a:t>
            </a:r>
          </a:p>
          <a:p>
            <a:pPr eaLnBrk="1" hangingPunct="1"/>
            <a:r>
              <a:rPr lang="en-US" baseline="0" dirty="0" smtClean="0"/>
              <a:t>Review the Quick Qualifying Form</a:t>
            </a:r>
          </a:p>
          <a:p>
            <a:pPr eaLnBrk="1" hangingPunct="1"/>
            <a:r>
              <a:rPr lang="en-US" baseline="0" dirty="0" smtClean="0"/>
              <a:t>Set face-to-face appointment</a:t>
            </a:r>
          </a:p>
          <a:p>
            <a:pPr eaLnBrk="1" hangingPunct="1"/>
            <a:r>
              <a:rPr lang="en-US" b="1" baseline="0" dirty="0" smtClean="0"/>
              <a:t>P. 8 Student Guide – ideas for the pre-buyer packet</a:t>
            </a: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2667000" cy="175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03" r="20380"/>
          <a:stretch>
            <a:fillRect/>
          </a:stretch>
        </p:blipFill>
        <p:spPr bwMode="auto">
          <a:xfrm>
            <a:off x="1588" y="5638800"/>
            <a:ext cx="9142412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6200"/>
            <a:ext cx="24923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6019800" cy="2895599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bg1"/>
                </a:solidFill>
                <a:latin typeface="Rockwell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267200"/>
            <a:ext cx="5334000" cy="1066800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800"/>
              </a:spcBef>
              <a:buFontTx/>
              <a:buNone/>
              <a:defRPr lang="en-US" sz="2000" i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2990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0296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lnSpc>
                <a:spcPts val="2600"/>
              </a:lnSpc>
              <a:defRPr/>
            </a:lvl2pPr>
            <a:lvl3pPr>
              <a:lnSpc>
                <a:spcPts val="2200"/>
              </a:lnSpc>
              <a:spcBef>
                <a:spcPts val="1200"/>
              </a:spcBef>
              <a:defRPr/>
            </a:lvl3pPr>
            <a:lvl4pPr>
              <a:lnSpc>
                <a:spcPts val="2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1741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1DDC62-FF20-48B0-A306-FBD748BC66A7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A38A31D-9B13-4360-A50F-F0E9784DD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10206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2E269F-68D1-46ED-B184-5412E82EE3F1}" type="datetimeFigureOut">
              <a:rPr lang="en-US"/>
              <a:pPr>
                <a:defRPr/>
              </a:pPr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C80815-183C-4D23-8C2A-4FD913BF8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51774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47838" y="52388"/>
            <a:ext cx="7319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61938"/>
            <a:ext cx="13144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1685925" y="261938"/>
            <a:ext cx="0" cy="728662"/>
          </a:xfrm>
          <a:prstGeom prst="line">
            <a:avLst/>
          </a:prstGeom>
          <a:ln>
            <a:solidFill>
              <a:srgbClr val="C1D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01"/>
          <a:stretch>
            <a:fillRect/>
          </a:stretch>
        </p:blipFill>
        <p:spPr bwMode="auto">
          <a:xfrm>
            <a:off x="0" y="6583363"/>
            <a:ext cx="91440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transition spd="slow">
    <p:wipe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lang="en-US" sz="3200" kern="1200" dirty="0">
          <a:solidFill>
            <a:srgbClr val="339933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200">
          <a:solidFill>
            <a:srgbClr val="339933"/>
          </a:solidFill>
          <a:latin typeface="Rockwell"/>
        </a:defRPr>
      </a:lvl9pPr>
    </p:titleStyle>
    <p:bodyStyle>
      <a:lvl1pPr marL="396875" indent="-396875" algn="l" rtl="0" eaLnBrk="0" fontAlgn="base" hangingPunct="0">
        <a:lnSpc>
          <a:spcPts val="3100"/>
        </a:lnSpc>
        <a:spcBef>
          <a:spcPts val="1800"/>
        </a:spcBef>
        <a:spcAft>
          <a:spcPct val="0"/>
        </a:spcAft>
        <a:buBlip>
          <a:blip r:embed="rId8"/>
        </a:buBlip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914400" indent="-341313" algn="l" rtl="0" eaLnBrk="0" fontAlgn="base" hangingPunct="0">
        <a:spcBef>
          <a:spcPts val="12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76363" indent="-287338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884363" indent="-2857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346325" indent="-2873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/>
          <p:cNvSpPr>
            <a:spLocks/>
          </p:cNvSpPr>
          <p:nvPr/>
        </p:nvSpPr>
        <p:spPr bwMode="auto">
          <a:xfrm>
            <a:off x="1295400" y="28194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Seeds of Success </a:t>
            </a:r>
          </a:p>
        </p:txBody>
      </p:sp>
      <p:sp>
        <p:nvSpPr>
          <p:cNvPr id="7170" name="Subtitle 5"/>
          <p:cNvSpPr>
            <a:spLocks/>
          </p:cNvSpPr>
          <p:nvPr/>
        </p:nvSpPr>
        <p:spPr bwMode="auto">
          <a:xfrm>
            <a:off x="533400" y="36576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Lifestyle </a:t>
            </a:r>
            <a:r>
              <a:rPr lang="en-US" sz="2800" i="1" dirty="0">
                <a:solidFill>
                  <a:schemeClr val="bg1"/>
                </a:solidFill>
              </a:rPr>
              <a:t>Selling: Managing the </a:t>
            </a:r>
            <a:r>
              <a:rPr lang="en-US" sz="2800" i="1" dirty="0" smtClean="0">
                <a:solidFill>
                  <a:schemeClr val="bg1"/>
                </a:solidFill>
              </a:rPr>
              <a:t/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Sales </a:t>
            </a:r>
            <a:r>
              <a:rPr lang="en-US" sz="2800" i="1" dirty="0">
                <a:solidFill>
                  <a:schemeClr val="bg1"/>
                </a:solidFill>
              </a:rPr>
              <a:t>Process with Buyers</a:t>
            </a:r>
          </a:p>
        </p:txBody>
      </p:sp>
      <p:sp>
        <p:nvSpPr>
          <p:cNvPr id="7171" name="Title 4"/>
          <p:cNvSpPr txBox="1">
            <a:spLocks/>
          </p:cNvSpPr>
          <p:nvPr/>
        </p:nvSpPr>
        <p:spPr bwMode="auto">
          <a:xfrm>
            <a:off x="304800" y="59436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2000" dirty="0">
                <a:solidFill>
                  <a:schemeClr val="bg1"/>
                </a:solidFill>
                <a:latin typeface="Rockwell"/>
                <a:ea typeface="ＭＳ Ｐゴシック"/>
                <a:cs typeface="ＭＳ Ｐゴシック"/>
              </a:rPr>
              <a:t>Session </a:t>
            </a:r>
            <a:r>
              <a:rPr lang="en-US" sz="2000" dirty="0" smtClean="0">
                <a:solidFill>
                  <a:schemeClr val="bg1"/>
                </a:solidFill>
                <a:latin typeface="Rockwell"/>
                <a:ea typeface="ＭＳ Ｐゴシック"/>
                <a:cs typeface="ＭＳ Ｐゴシック"/>
              </a:rPr>
              <a:t>Three</a:t>
            </a:r>
            <a:endParaRPr lang="en-US" sz="2000" dirty="0">
              <a:solidFill>
                <a:schemeClr val="bg1"/>
              </a:solidFill>
              <a:latin typeface="Rockwell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42049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3200" dirty="0"/>
              <a:t>Knock-Out Questions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What would cause you NOT to work with a buyer?</a:t>
            </a:r>
          </a:p>
          <a:p>
            <a:pPr marL="860425" lvl="1" indent="-342900" eaLnBrk="1" hangingPunct="1"/>
            <a:r>
              <a:rPr lang="en-US" dirty="0" smtClean="0"/>
              <a:t>Working with another agent?</a:t>
            </a:r>
          </a:p>
          <a:p>
            <a:pPr marL="860425" lvl="1" indent="-342900" eaLnBrk="1" hangingPunct="1"/>
            <a:r>
              <a:rPr lang="en-US" dirty="0" smtClean="0"/>
              <a:t>Just looking?</a:t>
            </a:r>
          </a:p>
          <a:p>
            <a:pPr marL="860425" lvl="1" indent="-342900" eaLnBrk="1" hangingPunct="1"/>
            <a:r>
              <a:rPr lang="en-US" dirty="0" smtClean="0"/>
              <a:t>Going to buy in a year?</a:t>
            </a:r>
          </a:p>
          <a:p>
            <a:pPr marL="860425" lvl="1" indent="-342900" eaLnBrk="1" hangingPunct="1"/>
            <a:r>
              <a:rPr lang="en-US" dirty="0" smtClean="0"/>
              <a:t>Has no money?</a:t>
            </a:r>
          </a:p>
          <a:p>
            <a:pPr marL="342900" indent="-342900" eaLnBrk="1" hangingPunct="1"/>
            <a:r>
              <a:rPr lang="en-US" dirty="0"/>
              <a:t>What are your standards?</a:t>
            </a:r>
          </a:p>
        </p:txBody>
      </p:sp>
      <p:pic>
        <p:nvPicPr>
          <p:cNvPr id="15364" name="Picture 4" descr="man on 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354387"/>
            <a:ext cx="3198812" cy="319881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60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ropped qualifying flow chart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9"/>
          <a:stretch/>
        </p:blipFill>
        <p:spPr bwMode="auto">
          <a:xfrm>
            <a:off x="381000" y="1600200"/>
            <a:ext cx="7924800" cy="57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7"/>
          <p:cNvSpPr>
            <a:spLocks noGrp="1"/>
          </p:cNvSpPr>
          <p:nvPr>
            <p:ph type="title"/>
          </p:nvPr>
        </p:nvSpPr>
        <p:spPr>
          <a:xfrm>
            <a:off x="2130552" y="228600"/>
            <a:ext cx="731996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 smtClean="0"/>
              <a:t>The </a:t>
            </a:r>
            <a:r>
              <a:rPr dirty="0"/>
              <a:t>Qualifying Interview</a:t>
            </a:r>
          </a:p>
        </p:txBody>
      </p:sp>
      <p:sp>
        <p:nvSpPr>
          <p:cNvPr id="5" name="AutoShape 76"/>
          <p:cNvSpPr>
            <a:spLocks noChangeArrowheads="1"/>
          </p:cNvSpPr>
          <p:nvPr/>
        </p:nvSpPr>
        <p:spPr bwMode="auto">
          <a:xfrm>
            <a:off x="3862070" y="4648200"/>
            <a:ext cx="1319530" cy="5270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If not qualified, </a:t>
            </a:r>
            <a:b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</a:b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do not proceed</a:t>
            </a:r>
            <a:endParaRPr lang="en-US" sz="11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6470650" y="4635718"/>
            <a:ext cx="1530350" cy="514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Show how you work – ask for loyalty</a:t>
            </a:r>
            <a:endParaRPr lang="en-US" sz="1100" dirty="0">
              <a:solidFill>
                <a:schemeClr val="tx2">
                  <a:lumMod val="50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030530545"/>
              </p:ext>
            </p:extLst>
          </p:nvPr>
        </p:nvGraphicFramePr>
        <p:xfrm>
          <a:off x="914400" y="1981200"/>
          <a:ext cx="7086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75607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The Qualifying Interview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goals:</a:t>
            </a:r>
          </a:p>
          <a:p>
            <a:pPr lvl="1"/>
            <a:r>
              <a:rPr lang="en-US" dirty="0" smtClean="0"/>
              <a:t>Qualify the buyer to </a:t>
            </a:r>
            <a:br>
              <a:rPr lang="en-US" dirty="0" smtClean="0"/>
            </a:br>
            <a:r>
              <a:rPr lang="en-US" dirty="0" smtClean="0"/>
              <a:t>work with you</a:t>
            </a:r>
          </a:p>
          <a:p>
            <a:pPr lvl="1"/>
            <a:r>
              <a:rPr lang="en-US" dirty="0" smtClean="0"/>
              <a:t>Demonstrate how you work</a:t>
            </a:r>
          </a:p>
          <a:p>
            <a:pPr lvl="1"/>
            <a:r>
              <a:rPr lang="en-US" dirty="0" smtClean="0"/>
              <a:t>Ask for and get loyalty</a:t>
            </a:r>
            <a:endParaRPr lang="en-US" dirty="0"/>
          </a:p>
        </p:txBody>
      </p:sp>
      <p:pic>
        <p:nvPicPr>
          <p:cNvPr id="17411" name="Picture 5" descr="BuyersInform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198562"/>
            <a:ext cx="3127375" cy="520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646464"/>
                </a:solidFill>
                <a:ea typeface="ＭＳ Ｐゴシック" pitchFamily="34" charset="-128"/>
              </a:rPr>
              <a:t>This </a:t>
            </a:r>
            <a:r>
              <a:rPr lang="en-US" sz="1600" dirty="0" smtClean="0">
                <a:solidFill>
                  <a:srgbClr val="646464"/>
                </a:solidFill>
                <a:ea typeface="ＭＳ Ｐゴシック" pitchFamily="34" charset="-128"/>
              </a:rPr>
              <a:t>document is </a:t>
            </a:r>
            <a:r>
              <a:rPr lang="en-US" sz="1600" dirty="0">
                <a:solidFill>
                  <a:srgbClr val="646464"/>
                </a:solidFill>
                <a:ea typeface="ＭＳ Ｐゴシック" pitchFamily="34" charset="-128"/>
              </a:rPr>
              <a:t>available to you.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008000"/>
                </a:solidFill>
                <a:ea typeface="ＭＳ Ｐゴシック" pitchFamily="34" charset="-128"/>
              </a:rPr>
              <a:t>Video resource: The Buyer </a:t>
            </a:r>
            <a:r>
              <a:rPr lang="en-US" sz="1600" dirty="0" smtClean="0">
                <a:solidFill>
                  <a:srgbClr val="008000"/>
                </a:solidFill>
                <a:ea typeface="ＭＳ Ｐゴシック" pitchFamily="34" charset="-128"/>
              </a:rPr>
              <a:t>Interview </a:t>
            </a:r>
            <a:r>
              <a:rPr lang="en-US" sz="1600" dirty="0"/>
              <a:t>available at http://</a:t>
            </a:r>
            <a:r>
              <a:rPr lang="en-US" sz="1600" dirty="0" smtClean="0"/>
              <a:t>bit.ly/seedsofsuccess</a:t>
            </a:r>
            <a:endParaRPr lang="en-US" sz="1600" dirty="0">
              <a:solidFill>
                <a:srgbClr val="008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55478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Goal #1: Are They Qualified to </a:t>
            </a:r>
            <a:br>
              <a:rPr dirty="0"/>
            </a:br>
            <a:r>
              <a:rPr dirty="0"/>
              <a:t>Work with You?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Ask qualifying questions</a:t>
            </a:r>
          </a:p>
          <a:p>
            <a:pPr marL="342900" indent="-342900" eaLnBrk="1" hangingPunct="1"/>
            <a:r>
              <a:rPr lang="en-US" dirty="0" smtClean="0"/>
              <a:t>Discover motivations</a:t>
            </a:r>
          </a:p>
          <a:p>
            <a:pPr marL="342900" indent="-342900" eaLnBrk="1" hangingPunct="1"/>
            <a:r>
              <a:rPr lang="en-US" dirty="0" smtClean="0"/>
              <a:t>Discover barriers</a:t>
            </a:r>
          </a:p>
          <a:p>
            <a:pPr marL="342900" indent="-342900" eaLnBrk="1" hangingPunct="1"/>
            <a:r>
              <a:rPr lang="en-US" dirty="0" smtClean="0"/>
              <a:t>Discover competition/previous experiences</a:t>
            </a:r>
          </a:p>
          <a:p>
            <a:pPr marL="342900" indent="-342900" eaLnBrk="1" hangingPunct="1"/>
            <a:r>
              <a:rPr lang="en-US" dirty="0" smtClean="0"/>
              <a:t>How to deliver:</a:t>
            </a:r>
          </a:p>
          <a:p>
            <a:pPr marL="860425" lvl="1" indent="-342900" eaLnBrk="1" hangingPunct="1"/>
            <a:r>
              <a:rPr lang="en-US" dirty="0" smtClean="0"/>
              <a:t>Their home/office</a:t>
            </a:r>
          </a:p>
          <a:p>
            <a:pPr marL="860425" lvl="1" indent="-342900" eaLnBrk="1" hangingPunct="1"/>
            <a:r>
              <a:rPr lang="en-US" dirty="0" smtClean="0"/>
              <a:t>Virtual office: </a:t>
            </a:r>
            <a:r>
              <a:rPr lang="en-US" dirty="0" smtClean="0"/>
              <a:t>the Cloud/video chat</a:t>
            </a:r>
            <a:endParaRPr lang="en-US" dirty="0" smtClean="0"/>
          </a:p>
          <a:p>
            <a:pPr marL="342900" indent="-342900" eaLnBrk="1" hangingPunct="1"/>
            <a:endParaRPr lang="en-US" sz="1200" dirty="0" smtClean="0"/>
          </a:p>
          <a:p>
            <a:pPr marL="342900" indent="-342900" eaLnBrk="1" hangingPunct="1"/>
            <a:endParaRPr lang="en-US" dirty="0" smtClean="0"/>
          </a:p>
        </p:txBody>
      </p:sp>
      <p:pic>
        <p:nvPicPr>
          <p:cNvPr id="18436" name="Picture 6" descr="man and woman shaking hands sitting d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78857"/>
            <a:ext cx="2895600" cy="257434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423552" y="5715000"/>
            <a:ext cx="4605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ea typeface="ＭＳ Ｐゴシック" pitchFamily="34" charset="-128"/>
              </a:rPr>
              <a:t>Use </a:t>
            </a:r>
            <a:r>
              <a:rPr lang="en-US" sz="2400" dirty="0">
                <a:ea typeface="ＭＳ Ｐゴシック" pitchFamily="34" charset="-128"/>
              </a:rPr>
              <a:t>the right </a:t>
            </a:r>
            <a:r>
              <a:rPr lang="en-US" sz="2400" dirty="0" smtClean="0">
                <a:ea typeface="ＭＳ Ｐゴシック" pitchFamily="34" charset="-128"/>
              </a:rPr>
              <a:t>communication 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for  </a:t>
            </a:r>
            <a:r>
              <a:rPr lang="en-US" sz="2400" dirty="0">
                <a:ea typeface="ＭＳ Ｐゴシック" pitchFamily="34" charset="-128"/>
              </a:rPr>
              <a:t>that </a:t>
            </a:r>
            <a:r>
              <a:rPr lang="en-US" sz="2400" dirty="0" smtClean="0">
                <a:ea typeface="ＭＳ Ｐゴシック" pitchFamily="34" charset="-128"/>
              </a:rPr>
              <a:t>particular client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593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Goal #2 of the Interview:</a:t>
            </a:r>
            <a:br>
              <a:rPr dirty="0"/>
            </a:br>
            <a:r>
              <a:rPr dirty="0"/>
              <a:t>Show How You Work </a:t>
            </a:r>
          </a:p>
        </p:txBody>
      </p:sp>
      <p:sp>
        <p:nvSpPr>
          <p:cNvPr id="1945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The services you’ll provide 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How you choose clients to work with 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How you chose the homes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Why you don’t choose particular homes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How these homes may fit </a:t>
            </a:r>
            <a:br>
              <a:rPr lang="en-US" dirty="0" smtClean="0"/>
            </a:br>
            <a:r>
              <a:rPr lang="en-US" dirty="0" smtClean="0"/>
              <a:t>their needs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 smtClean="0"/>
              <a:t>The route you’ll take </a:t>
            </a:r>
            <a:br>
              <a:rPr lang="en-US" dirty="0" smtClean="0"/>
            </a:br>
            <a:r>
              <a:rPr lang="en-US" dirty="0" smtClean="0"/>
              <a:t>(maps, resources?)</a:t>
            </a:r>
          </a:p>
          <a:p>
            <a:pPr marL="342900" indent="-342900" eaLnBrk="1" hangingPunct="1">
              <a:spcBef>
                <a:spcPts val="1000"/>
              </a:spcBef>
            </a:pPr>
            <a:r>
              <a:rPr lang="en-US" dirty="0"/>
              <a:t>Create visuals to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your dialogues 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84703"/>
            <a:ext cx="3200400" cy="27684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8820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Goal #3 in the Interview: </a:t>
            </a:r>
            <a:br>
              <a:rPr dirty="0"/>
            </a:br>
            <a:r>
              <a:rPr dirty="0"/>
              <a:t>Getting Loyalty 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Loyalty is important </a:t>
            </a:r>
          </a:p>
          <a:p>
            <a:pPr marL="860425" lvl="1" indent="-342900" eaLnBrk="1" hangingPunct="1"/>
            <a:r>
              <a:rPr lang="en-US" dirty="0"/>
              <a:t>For your own self-esteem  </a:t>
            </a:r>
          </a:p>
          <a:p>
            <a:pPr marL="860425" lvl="1" indent="-342900" eaLnBrk="1" hangingPunct="1"/>
            <a:r>
              <a:rPr lang="en-US" dirty="0"/>
              <a:t>To establish long-term relationships </a:t>
            </a:r>
          </a:p>
          <a:p>
            <a:pPr marL="860425" lvl="1" indent="-342900" eaLnBrk="1" hangingPunct="1"/>
            <a:r>
              <a:rPr lang="en-US" dirty="0"/>
              <a:t>To ensure the client can count on you</a:t>
            </a:r>
          </a:p>
          <a:p>
            <a:pPr marL="342900" indent="-342900" eaLnBrk="1" hangingPunct="1"/>
            <a:r>
              <a:rPr lang="en-US" dirty="0"/>
              <a:t>When to do it: </a:t>
            </a:r>
            <a:endParaRPr lang="en-US" dirty="0" smtClean="0"/>
          </a:p>
          <a:p>
            <a:pPr marL="860425" lvl="1" indent="-342900" eaLnBrk="1" hangingPunct="1"/>
            <a:r>
              <a:rPr lang="en-US" dirty="0" smtClean="0"/>
              <a:t>In </a:t>
            </a:r>
            <a:r>
              <a:rPr lang="en-US" dirty="0"/>
              <a:t>the qualifying interview or buyer presentation; or, </a:t>
            </a:r>
            <a:endParaRPr lang="en-US" dirty="0" smtClean="0"/>
          </a:p>
          <a:p>
            <a:pPr marL="860425" lvl="1" indent="-342900" eaLnBrk="1" hangingPunct="1"/>
            <a:r>
              <a:rPr lang="en-US" dirty="0" smtClean="0"/>
              <a:t>After </a:t>
            </a:r>
            <a:r>
              <a:rPr lang="en-US" dirty="0"/>
              <a:t>first tour </a:t>
            </a:r>
          </a:p>
          <a:p>
            <a:pPr marL="457200" indent="-4572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8458200" y="5969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 </a:t>
            </a:r>
            <a:endParaRPr lang="en-US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438400" y="6096000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Develop benefit-focused dialogue.</a:t>
            </a:r>
          </a:p>
        </p:txBody>
      </p:sp>
    </p:spTree>
    <p:extLst>
      <p:ext uri="{BB962C8B-B14F-4D97-AF65-F5344CB8AC3E}">
        <p14:creationId xmlns:p14="http://schemas.microsoft.com/office/powerpoint/2010/main" val="74373491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Loyalty: Benefits to the Client 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Aft>
                <a:spcPts val="0"/>
              </a:spcAft>
              <a:buFont typeface="Calibri" pitchFamily="34" charset="0"/>
              <a:buAutoNum type="arabicPeriod"/>
            </a:pPr>
            <a:r>
              <a:rPr lang="en-US" dirty="0" smtClean="0"/>
              <a:t>Agent gives better service, knowing he/she will be paid </a:t>
            </a:r>
          </a:p>
          <a:p>
            <a:pPr marL="457200" indent="-457200" eaLnBrk="1" hangingPunct="1">
              <a:spcAft>
                <a:spcPts val="0"/>
              </a:spcAft>
              <a:buFont typeface="Calibri" pitchFamily="34" charset="0"/>
              <a:buAutoNum type="arabicPeriod"/>
            </a:pPr>
            <a:r>
              <a:rPr lang="en-US" dirty="0" smtClean="0"/>
              <a:t>Agent spends more time, less pressure, knowing buyer will buy from that agent </a:t>
            </a:r>
          </a:p>
          <a:p>
            <a:pPr marL="457200" indent="-457200" eaLnBrk="1" hangingPunct="1">
              <a:spcAft>
                <a:spcPts val="0"/>
              </a:spcAft>
              <a:buFont typeface="Calibri" pitchFamily="34" charset="0"/>
              <a:buAutoNum type="arabicPeriod"/>
            </a:pPr>
            <a:r>
              <a:rPr lang="en-US" dirty="0" smtClean="0"/>
              <a:t>Buyer can expect higher level of service from the agent since buyer and agent have established mutual trust and confidence in each other </a:t>
            </a:r>
          </a:p>
        </p:txBody>
      </p:sp>
    </p:spTree>
    <p:extLst>
      <p:ext uri="{BB962C8B-B14F-4D97-AF65-F5344CB8AC3E}">
        <p14:creationId xmlns:p14="http://schemas.microsoft.com/office/powerpoint/2010/main" val="154417176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7"/>
          <p:cNvSpPr>
            <a:spLocks noGrp="1"/>
          </p:cNvSpPr>
          <p:nvPr>
            <p:ph type="title" idx="4294967295"/>
          </p:nvPr>
        </p:nvSpPr>
        <p:spPr>
          <a:xfrm>
            <a:off x="2362199" y="228600"/>
            <a:ext cx="6629401" cy="13033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Putting it </a:t>
            </a:r>
            <a:r>
              <a:rPr lang="en-US" dirty="0"/>
              <a:t>All Together</a:t>
            </a:r>
            <a:r>
              <a:rPr dirty="0"/>
              <a:t>: </a:t>
            </a:r>
            <a:br>
              <a:rPr dirty="0"/>
            </a:br>
            <a:r>
              <a:rPr dirty="0"/>
              <a:t>The Complete Buyer Presentation</a:t>
            </a:r>
          </a:p>
        </p:txBody>
      </p:sp>
      <p:sp>
        <p:nvSpPr>
          <p:cNvPr id="23555" name="Content Placeholder 8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4191000" cy="39624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/>
              <a:t>Use to educate the buyer </a:t>
            </a:r>
          </a:p>
          <a:p>
            <a:pPr marL="342900" indent="-342900" eaLnBrk="1" hangingPunct="1"/>
            <a:r>
              <a:rPr lang="en-US" dirty="0" smtClean="0"/>
              <a:t>Builds on the qualifying interview</a:t>
            </a:r>
          </a:p>
          <a:p>
            <a:pPr marL="342900" indent="-342900" eaLnBrk="1" hangingPunct="1"/>
            <a:r>
              <a:rPr lang="en-US" dirty="0" smtClean="0"/>
              <a:t>Shows your professionalism</a:t>
            </a:r>
          </a:p>
          <a:p>
            <a:pPr marL="342900" indent="-342900" eaLnBrk="1" hangingPunct="1"/>
            <a:r>
              <a:rPr lang="en-US" dirty="0" smtClean="0"/>
              <a:t>Raises your credibility </a:t>
            </a:r>
          </a:p>
        </p:txBody>
      </p:sp>
      <p:pic>
        <p:nvPicPr>
          <p:cNvPr id="23556" name="Picture 8" descr="Buyer Presentation_Page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656013" cy="3657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838994" y="5959475"/>
            <a:ext cx="746601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en-US" dirty="0"/>
              <a:t>The </a:t>
            </a:r>
            <a:r>
              <a:rPr lang="en-US" dirty="0" smtClean="0"/>
              <a:t>Better Homes and Garden ® Real Estate </a:t>
            </a:r>
            <a:r>
              <a:rPr lang="en-US" dirty="0"/>
              <a:t>buyer </a:t>
            </a:r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is available under the Marketing Tab in the Greenhouse</a:t>
            </a:r>
            <a:endParaRPr lang="en-US" dirty="0"/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015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7"/>
          <p:cNvSpPr>
            <a:spLocks noGrp="1"/>
          </p:cNvSpPr>
          <p:nvPr>
            <p:ph type="title"/>
          </p:nvPr>
        </p:nvSpPr>
        <p:spPr>
          <a:xfrm>
            <a:off x="2130552" y="228600"/>
            <a:ext cx="7013448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Where We Are in the Buyer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Is buyer qualified to work with you</a:t>
            </a:r>
            <a:r>
              <a:rPr lang="en-US" dirty="0" smtClean="0">
                <a:ea typeface="ＭＳ Ｐゴシック" pitchFamily="34" charset="-128"/>
              </a:rPr>
              <a:t>?</a:t>
            </a:r>
          </a:p>
          <a:p>
            <a:r>
              <a:rPr lang="en-US" dirty="0">
                <a:ea typeface="ＭＳ Ｐゴシック" pitchFamily="34" charset="-128"/>
              </a:rPr>
              <a:t>How you </a:t>
            </a:r>
            <a:r>
              <a:rPr lang="en-US" dirty="0" smtClean="0">
                <a:ea typeface="ＭＳ Ｐゴシック" pitchFamily="34" charset="-128"/>
              </a:rPr>
              <a:t>work</a:t>
            </a:r>
          </a:p>
          <a:p>
            <a:r>
              <a:rPr lang="en-US" dirty="0">
                <a:ea typeface="ＭＳ Ｐゴシック" pitchFamily="34" charset="-128"/>
              </a:rPr>
              <a:t>Ask for </a:t>
            </a:r>
            <a:r>
              <a:rPr lang="en-US" dirty="0" smtClean="0">
                <a:ea typeface="ＭＳ Ｐゴシック" pitchFamily="34" charset="-128"/>
              </a:rPr>
              <a:t>loyalty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72" y="2388032"/>
            <a:ext cx="5184228" cy="408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801004"/>
            <a:ext cx="205814" cy="3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168868"/>
            <a:ext cx="205814" cy="3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3462346"/>
            <a:ext cx="205814" cy="37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1371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The Value-Added Services</a:t>
            </a:r>
            <a:br>
              <a:rPr dirty="0"/>
            </a:br>
            <a:r>
              <a:rPr dirty="0"/>
              <a:t>You’ll Provide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show to substantiate your claims of value-added service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3" descr="service I provide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0800" y="2420495"/>
            <a:ext cx="6604000" cy="40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231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4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938962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Rockwell"/>
              </a:rPr>
              <a:t>Goals of This Session</a:t>
            </a:r>
            <a:br>
              <a:rPr lang="en-US" sz="3200" dirty="0" smtClean="0">
                <a:latin typeface="Rockwell"/>
              </a:rPr>
            </a:br>
            <a:r>
              <a:rPr sz="2000" i="1" dirty="0" smtClean="0">
                <a:latin typeface="Rockwell"/>
              </a:rPr>
              <a:t>At the end of this session, you’ll have the tools to:  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Differentiate between lifestyle selling and traditional selling 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Create an effective qualifying process with buyers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Assemble the materials needed to counsel and qualify buyers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Ask effective qualifying questions with skill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Be able to use the Better Homes and </a:t>
            </a:r>
            <a:r>
              <a:rPr lang="en-US" sz="2400" dirty="0" smtClean="0"/>
              <a:t>Gardens® </a:t>
            </a:r>
            <a:r>
              <a:rPr lang="en-US" sz="2400" dirty="0"/>
              <a:t>buyers’ presentation 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Handle five common buyer’s objections to move buyers </a:t>
            </a:r>
            <a:r>
              <a:rPr lang="en-US" sz="2400" dirty="0" smtClean="0"/>
              <a:t>through the </a:t>
            </a:r>
            <a:r>
              <a:rPr lang="en-US" sz="2400" dirty="0"/>
              <a:t>purchasing process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Decide whether a particular buyer is qualified to work with </a:t>
            </a:r>
            <a:r>
              <a:rPr lang="en-US" sz="2400" dirty="0" smtClean="0"/>
              <a:t>you to </a:t>
            </a:r>
            <a:r>
              <a:rPr lang="en-US" sz="2400" dirty="0"/>
              <a:t>uphold your standards for buyers</a:t>
            </a:r>
          </a:p>
          <a:p>
            <a:pPr marL="342900" indent="-342900" eaLnBrk="1" hangingPunct="1">
              <a:spcBef>
                <a:spcPts val="600"/>
              </a:spcBef>
            </a:pPr>
            <a:r>
              <a:rPr lang="en-US" sz="2400" dirty="0"/>
              <a:t>Create a dialogue for buyer loyalty  </a:t>
            </a:r>
          </a:p>
          <a:p>
            <a:pPr marL="800100" lvl="1" indent="-282575" eaLnBrk="1" hangingPunct="1">
              <a:lnSpc>
                <a:spcPts val="3100"/>
              </a:lnSpc>
              <a:buFont typeface="Wingdings" pitchFamily="2" charset="2"/>
              <a:buNone/>
            </a:pPr>
            <a:endParaRPr lang="en-US" dirty="0" smtClean="0"/>
          </a:p>
          <a:p>
            <a:pPr marL="342900" indent="-342900"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229600" y="5791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3820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90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Example of Some </a:t>
            </a:r>
            <a:br>
              <a:rPr dirty="0"/>
            </a:br>
            <a:r>
              <a:rPr dirty="0"/>
              <a:t>Value-Added Services </a:t>
            </a:r>
          </a:p>
        </p:txBody>
      </p:sp>
      <p:sp>
        <p:nvSpPr>
          <p:cNvPr id="2253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 smtClean="0"/>
              <a:t>Communicate with you on the time frame you desire/and how you desire</a:t>
            </a:r>
          </a:p>
          <a:p>
            <a:pPr marL="342900" indent="-342900" eaLnBrk="1" hangingPunct="1"/>
            <a:r>
              <a:rPr lang="en-US" dirty="0" smtClean="0"/>
              <a:t>Watch for new listings that meet your needs daily</a:t>
            </a:r>
          </a:p>
          <a:p>
            <a:pPr marL="342900" indent="-342900" eaLnBrk="1" hangingPunct="1"/>
            <a:r>
              <a:rPr lang="en-US" dirty="0" smtClean="0"/>
              <a:t>After you’re made an offer on a property, </a:t>
            </a:r>
            <a:br>
              <a:rPr lang="en-US" dirty="0" smtClean="0"/>
            </a:br>
            <a:r>
              <a:rPr lang="en-US" dirty="0" smtClean="0"/>
              <a:t>report the progress of your transaction </a:t>
            </a:r>
            <a:br>
              <a:rPr lang="en-US" dirty="0" smtClean="0"/>
            </a:br>
            <a:r>
              <a:rPr lang="en-US" dirty="0" smtClean="0"/>
              <a:t>to you regularly</a:t>
            </a:r>
          </a:p>
          <a:p>
            <a:pPr marL="342900" indent="-342900" eaLnBrk="1" hangingPunct="1">
              <a:buFontTx/>
              <a:buNone/>
            </a:pPr>
            <a:r>
              <a:rPr lang="en-US" sz="2400" dirty="0" smtClean="0"/>
              <a:t> </a:t>
            </a:r>
          </a:p>
          <a:p>
            <a:pPr marL="342900" indent="-342900" eaLnBrk="1" hangingPunct="1">
              <a:buFontTx/>
              <a:buNone/>
            </a:pPr>
            <a:endParaRPr lang="en-US" sz="1800" dirty="0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6650"/>
            <a:ext cx="2492181" cy="23367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" y="5181600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Where in the buyer process could you discuss your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value-added </a:t>
            </a:r>
            <a:r>
              <a:rPr lang="en-US" sz="2400" dirty="0">
                <a:solidFill>
                  <a:srgbClr val="008000"/>
                </a:solidFill>
              </a:rPr>
              <a:t>services?</a:t>
            </a:r>
          </a:p>
        </p:txBody>
      </p:sp>
    </p:spTree>
    <p:extLst>
      <p:ext uri="{BB962C8B-B14F-4D97-AF65-F5344CB8AC3E}">
        <p14:creationId xmlns:p14="http://schemas.microsoft.com/office/powerpoint/2010/main" val="199135432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Three Sales Skills to </a:t>
            </a:r>
            <a:br>
              <a:rPr dirty="0"/>
            </a:br>
            <a:r>
              <a:rPr dirty="0"/>
              <a:t>Use in your Buyer Process 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3200" dirty="0" smtClean="0"/>
              <a:t>Attach benefits to features 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3200" dirty="0" smtClean="0"/>
              <a:t>Probe for more information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en-US" sz="3200" dirty="0" smtClean="0"/>
              <a:t>Uncover </a:t>
            </a:r>
            <a:r>
              <a:rPr lang="en-US" sz="3200" dirty="0" smtClean="0"/>
              <a:t>motivation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657600" cy="29260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7452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Skill #1: Attach Benefits to Features</a:t>
            </a:r>
          </a:p>
        </p:txBody>
      </p:sp>
      <p:sp>
        <p:nvSpPr>
          <p:cNvPr id="2560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Question: </a:t>
            </a:r>
          </a:p>
          <a:p>
            <a:pPr marL="860425" lvl="1" indent="-342900" eaLnBrk="1" hangingPunct="1"/>
            <a:r>
              <a:rPr lang="en-US" dirty="0"/>
              <a:t>Discover function </a:t>
            </a:r>
          </a:p>
          <a:p>
            <a:pPr marL="860425" lvl="1" indent="-342900" eaLnBrk="1" hangingPunct="1"/>
            <a:r>
              <a:rPr lang="en-US" dirty="0"/>
              <a:t>Discover lifestyle needs </a:t>
            </a:r>
          </a:p>
          <a:p>
            <a:pPr marL="342900" indent="-342900" eaLnBrk="1" hangingPunct="1"/>
            <a:r>
              <a:rPr lang="en-US" dirty="0"/>
              <a:t>Think like the buyer</a:t>
            </a:r>
            <a:r>
              <a:rPr lang="en-US" dirty="0" smtClean="0"/>
              <a:t>:</a:t>
            </a:r>
          </a:p>
          <a:p>
            <a:pPr marL="860425" lvl="1" indent="-342900" eaLnBrk="1" hangingPunct="1"/>
            <a:r>
              <a:rPr lang="en-US" dirty="0" smtClean="0"/>
              <a:t>What’s </a:t>
            </a:r>
            <a:r>
              <a:rPr lang="en-US" dirty="0"/>
              <a:t>in it for me? 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“</a:t>
            </a:r>
            <a:r>
              <a:rPr lang="en-US" dirty="0"/>
              <a:t>This home provides {feature} </a:t>
            </a:r>
            <a:endParaRPr lang="en-US" dirty="0" smtClean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 smtClean="0"/>
              <a:t>so </a:t>
            </a:r>
            <a:r>
              <a:rPr lang="en-US" dirty="0"/>
              <a:t>that {benefit</a:t>
            </a:r>
            <a:r>
              <a:rPr lang="en-US" dirty="0" smtClean="0"/>
              <a:t>}; is </a:t>
            </a:r>
            <a:r>
              <a:rPr lang="en-US" dirty="0"/>
              <a:t>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you’re looking for?” 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</p:txBody>
      </p:sp>
      <p:pic>
        <p:nvPicPr>
          <p:cNvPr id="25604" name="Picture 4" descr="question in front of 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69" y="1524000"/>
            <a:ext cx="2842931" cy="421787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1950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When to Attach Benefits 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As you ask pre-qualifying questions </a:t>
            </a:r>
          </a:p>
          <a:p>
            <a:pPr marL="342900" indent="-342900" eaLnBrk="1" hangingPunct="1"/>
            <a:r>
              <a:rPr lang="en-US" dirty="0"/>
              <a:t>In the qualifying interview </a:t>
            </a:r>
          </a:p>
          <a:p>
            <a:pPr marL="342900" indent="-342900" eaLnBrk="1" hangingPunct="1"/>
            <a:r>
              <a:rPr lang="en-US" dirty="0"/>
              <a:t>As you present the buyer presentation 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</p:txBody>
      </p:sp>
      <p:pic>
        <p:nvPicPr>
          <p:cNvPr id="8" name="Picture 7" descr="mon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301646"/>
            <a:ext cx="2438400" cy="32515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357594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Skill #2: Probing </a:t>
            </a:r>
          </a:p>
        </p:txBody>
      </p:sp>
      <p:sp>
        <p:nvSpPr>
          <p:cNvPr id="18434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pPr marL="457200" indent="-457200" eaLnBrk="1" hangingPunct="1">
              <a:spcAft>
                <a:spcPts val="2400"/>
              </a:spcAft>
              <a:buFontTx/>
              <a:buNone/>
            </a:pPr>
            <a:r>
              <a:rPr lang="en-US" dirty="0" smtClean="0"/>
              <a:t>Probing is a method to find out more about a statement </a:t>
            </a:r>
          </a:p>
          <a:p>
            <a:pPr marL="457200" indent="-457200"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981200" y="2260600"/>
            <a:ext cx="5181600" cy="3302000"/>
          </a:xfrm>
          <a:prstGeom prst="downArrowCallout">
            <a:avLst>
              <a:gd name="adj1" fmla="val 45946"/>
              <a:gd name="adj2" fmla="val 45946"/>
              <a:gd name="adj3" fmla="val 16667"/>
              <a:gd name="adj4" fmla="val 6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Question:  What do you want  in a home?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Probe:  Tell me more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Please explain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t>How will that help you?</a:t>
            </a:r>
          </a:p>
        </p:txBody>
      </p:sp>
      <p:sp>
        <p:nvSpPr>
          <p:cNvPr id="18436" name="Content Placeholder 8"/>
          <p:cNvSpPr txBox="1">
            <a:spLocks/>
          </p:cNvSpPr>
          <p:nvPr/>
        </p:nvSpPr>
        <p:spPr bwMode="auto">
          <a:xfrm>
            <a:off x="1600200" y="5715000"/>
            <a:ext cx="6019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>
              <a:spcBef>
                <a:spcPts val="800"/>
              </a:spcBef>
            </a:pPr>
            <a:r>
              <a:rPr lang="en-US" b="1" dirty="0">
                <a:solidFill>
                  <a:srgbClr val="646464"/>
                </a:solidFill>
                <a:latin typeface="Calibri" pitchFamily="34" charset="0"/>
                <a:ea typeface="ＭＳ Ｐゴシック"/>
                <a:cs typeface="ＭＳ Ｐゴシック"/>
              </a:rPr>
              <a:t>Point: </a:t>
            </a:r>
            <a:r>
              <a:rPr lang="en-US" dirty="0">
                <a:solidFill>
                  <a:srgbClr val="646464"/>
                </a:solidFill>
                <a:latin typeface="Calibri" pitchFamily="34" charset="0"/>
                <a:ea typeface="ＭＳ Ｐゴシック"/>
                <a:cs typeface="ＭＳ Ｐゴシック"/>
              </a:rPr>
              <a:t>Keep asking questions about that initial statement until you’re sure you understand the needs of the buyer </a:t>
            </a:r>
            <a:endParaRPr lang="en-US" sz="2400" dirty="0">
              <a:solidFill>
                <a:srgbClr val="646464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86600" y="4607004"/>
            <a:ext cx="1752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ea typeface="ＭＳ Ｐゴシック" pitchFamily="34" charset="-128"/>
              </a:rPr>
              <a:t>Video: </a:t>
            </a:r>
            <a:r>
              <a:rPr lang="en-US" sz="1600" i="1" dirty="0" smtClean="0">
                <a:solidFill>
                  <a:srgbClr val="008000"/>
                </a:solidFill>
                <a:ea typeface="ＭＳ Ｐゴシック" pitchFamily="34" charset="-128"/>
              </a:rPr>
              <a:t>How </a:t>
            </a:r>
            <a:r>
              <a:rPr lang="en-US" sz="1600" i="1" dirty="0">
                <a:solidFill>
                  <a:srgbClr val="008000"/>
                </a:solidFill>
                <a:ea typeface="ＭＳ Ｐゴシック" pitchFamily="34" charset="-128"/>
              </a:rPr>
              <a:t>to Question Buyers to Discover Hidden Needs</a:t>
            </a:r>
          </a:p>
        </p:txBody>
      </p:sp>
    </p:spTree>
    <p:extLst>
      <p:ext uri="{BB962C8B-B14F-4D97-AF65-F5344CB8AC3E}">
        <p14:creationId xmlns:p14="http://schemas.microsoft.com/office/powerpoint/2010/main" val="31219056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Skill #3: Discover the </a:t>
            </a:r>
            <a:br>
              <a:rPr dirty="0"/>
            </a:br>
            <a:r>
              <a:rPr dirty="0"/>
              <a:t>Dominant Buying Motive 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800600"/>
          </a:xfrm>
        </p:spPr>
        <p:txBody>
          <a:bodyPr/>
          <a:lstStyle/>
          <a:p>
            <a:pPr marL="342900" indent="-342900" eaLnBrk="1" hangingPunct="1"/>
            <a:r>
              <a:rPr lang="en-US" dirty="0"/>
              <a:t>Motivation: </a:t>
            </a:r>
            <a:endParaRPr lang="en-US" dirty="0" smtClean="0"/>
          </a:p>
          <a:p>
            <a:pPr marL="860425" lvl="1" indent="-342900" eaLnBrk="1" hangingPunct="1"/>
            <a:r>
              <a:rPr lang="en-US" dirty="0" smtClean="0"/>
              <a:t>The </a:t>
            </a:r>
            <a:r>
              <a:rPr lang="en-US" dirty="0"/>
              <a:t>underlying emotional reason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 </a:t>
            </a:r>
            <a:r>
              <a:rPr lang="en-US" dirty="0"/>
              <a:t>make ‘buying’ decisions</a:t>
            </a:r>
          </a:p>
          <a:p>
            <a:pPr marL="342900" indent="-342900" eaLnBrk="1" hangingPunct="1"/>
            <a:r>
              <a:rPr lang="en-US" dirty="0" smtClean="0"/>
              <a:t>Security</a:t>
            </a:r>
            <a:endParaRPr lang="en-US" dirty="0"/>
          </a:p>
          <a:p>
            <a:pPr marL="342900" indent="-342900" eaLnBrk="1" hangingPunct="1"/>
            <a:r>
              <a:rPr lang="en-US" dirty="0"/>
              <a:t>Personal Space</a:t>
            </a:r>
          </a:p>
          <a:p>
            <a:pPr marL="342900" indent="-342900" eaLnBrk="1" hangingPunct="1"/>
            <a:r>
              <a:rPr lang="en-US" dirty="0"/>
              <a:t>Prestige  </a:t>
            </a:r>
          </a:p>
          <a:p>
            <a:pPr marL="457200" indent="-457200" eaLnBrk="1" hangingPunct="1">
              <a:buFontTx/>
              <a:buNone/>
            </a:pPr>
            <a:endParaRPr lang="en-US" sz="1600" dirty="0" smtClean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62000" y="5156790"/>
            <a:ext cx="3962400" cy="177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1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8000"/>
                </a:solidFill>
              </a:rPr>
              <a:t>Important: </a:t>
            </a:r>
            <a:r>
              <a:rPr lang="en-US" sz="2400" dirty="0" smtClean="0">
                <a:solidFill>
                  <a:srgbClr val="008000"/>
                </a:solidFill>
              </a:rPr>
              <a:t/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Must </a:t>
            </a:r>
            <a:r>
              <a:rPr lang="en-US" sz="2400" dirty="0">
                <a:solidFill>
                  <a:srgbClr val="008000"/>
                </a:solidFill>
              </a:rPr>
              <a:t>know to help </a:t>
            </a:r>
            <a:r>
              <a:rPr lang="en-US" sz="2400" dirty="0" smtClean="0">
                <a:solidFill>
                  <a:srgbClr val="008000"/>
                </a:solidFill>
              </a:rPr>
              <a:t>buyers make </a:t>
            </a:r>
            <a:r>
              <a:rPr lang="en-US" sz="2400" dirty="0">
                <a:solidFill>
                  <a:srgbClr val="008000"/>
                </a:solidFill>
              </a:rPr>
              <a:t>a buying </a:t>
            </a:r>
            <a:r>
              <a:rPr lang="en-US" sz="2400" dirty="0" smtClean="0">
                <a:solidFill>
                  <a:srgbClr val="008000"/>
                </a:solidFill>
              </a:rPr>
              <a:t>decision </a:t>
            </a:r>
            <a:endParaRPr lang="en-US" sz="2400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08428"/>
            <a:ext cx="3799356" cy="253037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235554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To Discover DBM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Choose a feature buyers want </a:t>
            </a:r>
          </a:p>
          <a:p>
            <a:pPr marL="342900" indent="-342900" eaLnBrk="1" hangingPunct="1"/>
            <a:r>
              <a:rPr lang="en-US" dirty="0"/>
              <a:t>Attach a benefit </a:t>
            </a:r>
          </a:p>
          <a:p>
            <a:pPr marL="342900" indent="-342900" eaLnBrk="1" hangingPunct="1"/>
            <a:r>
              <a:rPr lang="en-US" dirty="0"/>
              <a:t>Ask a question about that benefit</a:t>
            </a:r>
          </a:p>
          <a:p>
            <a:pPr marL="860425" lvl="1" indent="-342900" eaLnBrk="1" hangingPunct="1"/>
            <a:r>
              <a:rPr lang="en-US" dirty="0"/>
              <a:t> </a:t>
            </a:r>
            <a:r>
              <a:rPr lang="en-US" dirty="0" smtClean="0"/>
              <a:t>Probe  </a:t>
            </a:r>
            <a:endParaRPr lang="en-US" dirty="0"/>
          </a:p>
          <a:p>
            <a:pPr marL="342900" indent="-342900" eaLnBrk="1" hangingPunct="1"/>
            <a:r>
              <a:rPr lang="en-US" dirty="0" smtClean="0"/>
              <a:t>Listen </a:t>
            </a:r>
          </a:p>
          <a:p>
            <a:pPr marL="860425" lvl="1" indent="-342900" eaLnBrk="1" hangingPunct="1"/>
            <a:r>
              <a:rPr lang="en-US" dirty="0" smtClean="0"/>
              <a:t>Which </a:t>
            </a:r>
            <a:r>
              <a:rPr lang="en-US" dirty="0"/>
              <a:t>DBM seems to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dominant ‘theme’?</a:t>
            </a:r>
          </a:p>
        </p:txBody>
      </p:sp>
      <p:pic>
        <p:nvPicPr>
          <p:cNvPr id="4" name="Picture 3" descr="DownloadedFile.jpeg"/>
          <p:cNvPicPr>
            <a:picLocks noChangeAspect="1"/>
          </p:cNvPicPr>
          <p:nvPr/>
        </p:nvPicPr>
        <p:blipFill rotWithShape="1">
          <a:blip r:embed="rId3"/>
          <a:srcRect b="6306"/>
          <a:stretch/>
        </p:blipFill>
        <p:spPr>
          <a:xfrm>
            <a:off x="6553353" y="1524000"/>
            <a:ext cx="2209647" cy="413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2500" y="6031468"/>
            <a:ext cx="723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Video resource: How to Question Buyers </a:t>
            </a:r>
            <a:r>
              <a:rPr lang="en-US" dirty="0" smtClean="0">
                <a:ea typeface="ＭＳ Ｐゴシック" pitchFamily="34" charset="-128"/>
              </a:rPr>
              <a:t>to Uncover </a:t>
            </a:r>
            <a:r>
              <a:rPr lang="en-US" dirty="0">
                <a:ea typeface="ＭＳ Ｐゴシック" pitchFamily="34" charset="-128"/>
              </a:rPr>
              <a:t>Hidden Needs</a:t>
            </a:r>
          </a:p>
        </p:txBody>
      </p:sp>
    </p:spTree>
    <p:extLst>
      <p:ext uri="{BB962C8B-B14F-4D97-AF65-F5344CB8AC3E}">
        <p14:creationId xmlns:p14="http://schemas.microsoft.com/office/powerpoint/2010/main" val="9940627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/>
      <p:bldP spid="297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After Qualifying: Evaluate </a:t>
            </a:r>
            <a:r>
              <a:rPr dirty="0" smtClean="0"/>
              <a:t>Your</a:t>
            </a:r>
            <a:br>
              <a:rPr dirty="0" smtClean="0"/>
            </a:br>
            <a:r>
              <a:rPr dirty="0" smtClean="0"/>
              <a:t>Buyer’s </a:t>
            </a:r>
            <a:r>
              <a:rPr dirty="0"/>
              <a:t>Potential </a:t>
            </a:r>
          </a:p>
        </p:txBody>
      </p:sp>
      <p:sp>
        <p:nvSpPr>
          <p:cNvPr id="3072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dirty="0"/>
              <a:t>Who are you willing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</a:t>
            </a:r>
            <a:r>
              <a:rPr lang="en-US" dirty="0"/>
              <a:t>with?</a:t>
            </a:r>
          </a:p>
          <a:p>
            <a:pPr marL="342900" indent="-342900" eaLnBrk="1" hangingPunct="1"/>
            <a:r>
              <a:rPr lang="en-US" dirty="0"/>
              <a:t>What are your standards?</a:t>
            </a:r>
          </a:p>
          <a:p>
            <a:pPr marL="342900" indent="-342900" eaLnBrk="1" hangingPunct="1"/>
            <a:r>
              <a:rPr lang="en-US" dirty="0"/>
              <a:t>Who wouldn’t you work with?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Why</a:t>
            </a:r>
            <a:r>
              <a:rPr lang="en-US" dirty="0"/>
              <a:t>?</a:t>
            </a:r>
          </a:p>
          <a:p>
            <a:pPr marL="342900" indent="-342900" eaLnBrk="1" hangingPunct="1"/>
            <a:r>
              <a:rPr lang="en-US" dirty="0"/>
              <a:t>How’s your time management</a:t>
            </a:r>
            <a:r>
              <a:rPr lang="en-US" dirty="0" smtClean="0"/>
              <a:t>?</a:t>
            </a:r>
            <a:endParaRPr lang="en-US" sz="2000" dirty="0" smtClean="0"/>
          </a:p>
        </p:txBody>
      </p:sp>
      <p:pic>
        <p:nvPicPr>
          <p:cNvPr id="30724" name="Picture 3" descr="BuyersPotent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711" y="1605319"/>
            <a:ext cx="2971800" cy="4719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2653" y="5081752"/>
            <a:ext cx="3215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1" hangingPunct="1">
              <a:buFontTx/>
              <a:buNone/>
            </a:pPr>
            <a:r>
              <a:rPr lang="en-US" sz="1600" dirty="0">
                <a:solidFill>
                  <a:srgbClr val="646464"/>
                </a:solidFill>
              </a:rPr>
              <a:t>This </a:t>
            </a:r>
            <a:r>
              <a:rPr lang="en-US" sz="1600" dirty="0" smtClean="0">
                <a:solidFill>
                  <a:srgbClr val="646464"/>
                </a:solidFill>
              </a:rPr>
              <a:t>document is </a:t>
            </a:r>
            <a:r>
              <a:rPr lang="en-US" sz="1600" dirty="0">
                <a:solidFill>
                  <a:srgbClr val="646464"/>
                </a:solidFill>
              </a:rPr>
              <a:t>available to </a:t>
            </a:r>
            <a:r>
              <a:rPr lang="en-US" sz="1600" dirty="0" smtClean="0">
                <a:solidFill>
                  <a:srgbClr val="646464"/>
                </a:solidFill>
              </a:rPr>
              <a:t>you</a:t>
            </a:r>
            <a:endParaRPr lang="en-US" sz="1600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824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>
          <a:xfrm>
            <a:off x="2128838" y="228600"/>
            <a:ext cx="6938962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Handling Buyer Objections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100000"/>
              </a:lnSpc>
              <a:buFontTx/>
              <a:buNone/>
            </a:pPr>
            <a:r>
              <a:rPr lang="en-US" sz="3600" dirty="0" smtClean="0"/>
              <a:t>Use the AAA Method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b="1" dirty="0" smtClean="0"/>
              <a:t> A     </a:t>
            </a:r>
            <a:r>
              <a:rPr lang="en-US" sz="3600" dirty="0" smtClean="0"/>
              <a:t>Agree 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</a:t>
            </a:r>
            <a:r>
              <a:rPr lang="en-US" sz="3600" b="1" dirty="0" smtClean="0"/>
              <a:t>A</a:t>
            </a:r>
            <a:r>
              <a:rPr lang="en-US" sz="3600" dirty="0" smtClean="0"/>
              <a:t>     Ask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en-US" sz="3600" dirty="0" smtClean="0"/>
              <a:t> </a:t>
            </a:r>
            <a:r>
              <a:rPr lang="en-US" sz="3600" b="1" dirty="0" smtClean="0"/>
              <a:t>A</a:t>
            </a:r>
            <a:r>
              <a:rPr lang="en-US" sz="3600" dirty="0" smtClean="0"/>
              <a:t>     Answer </a:t>
            </a:r>
            <a:endParaRPr lang="en-US" dirty="0" smtClean="0"/>
          </a:p>
        </p:txBody>
      </p:sp>
      <p:pic>
        <p:nvPicPr>
          <p:cNvPr id="14339" name="Picture 3" descr="DownloadedFile.jpeg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 bwMode="auto">
          <a:xfrm>
            <a:off x="5562600" y="1378875"/>
            <a:ext cx="2895600" cy="47171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3526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Common Buyer Objections </a:t>
            </a:r>
          </a:p>
        </p:txBody>
      </p:sp>
      <p:sp>
        <p:nvSpPr>
          <p:cNvPr id="32771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/>
          <a:lstStyle/>
          <a:p>
            <a:pPr marL="342900" indent="-342900" eaLnBrk="1" hangingPunct="1"/>
            <a:r>
              <a:rPr lang="en-US" dirty="0"/>
              <a:t>Practice handling  common buyer objections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8000"/>
                </a:solidFill>
              </a:rPr>
              <a:t>with visuals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prior </a:t>
            </a:r>
            <a:r>
              <a:rPr lang="en-US" dirty="0"/>
              <a:t>to your </a:t>
            </a:r>
            <a:r>
              <a:rPr lang="en-US" dirty="0" smtClean="0"/>
              <a:t>next session</a:t>
            </a:r>
            <a:endParaRPr lang="en-US" dirty="0"/>
          </a:p>
        </p:txBody>
      </p:sp>
      <p:pic>
        <p:nvPicPr>
          <p:cNvPr id="32772" name="Picture 4" descr="Buyerobjection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/>
          <a:stretch/>
        </p:blipFill>
        <p:spPr bwMode="auto">
          <a:xfrm>
            <a:off x="5029200" y="1571130"/>
            <a:ext cx="3581400" cy="4753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9902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2130552" y="228600"/>
            <a:ext cx="6949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/>
              <a:t>Resources for Session </a:t>
            </a:r>
            <a:r>
              <a:rPr lang="en-US" dirty="0" smtClean="0"/>
              <a:t>Three</a:t>
            </a:r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81000" y="1600200"/>
            <a:ext cx="5181600" cy="4729163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Buyer’s home information form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Evaluate your buyer’s potential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Quick qualifying questionnaire for buyers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Tracking qualified buyers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Open house evaluation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BHGRE® buying consultation presentation</a:t>
            </a:r>
          </a:p>
          <a:p>
            <a:pPr marL="342900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CMA Software</a:t>
            </a:r>
          </a:p>
        </p:txBody>
      </p:sp>
      <p:sp>
        <p:nvSpPr>
          <p:cNvPr id="819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5638800" y="1600200"/>
            <a:ext cx="3162300" cy="472916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Videos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How to Question Buyers to Find Hidden Needs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Accelerate training video: Qualifying Buyers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Accelerate training video: The Buyer Interview</a:t>
            </a:r>
          </a:p>
          <a:p>
            <a:pPr marL="800100" lvl="1" indent="-282575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458200" y="5969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 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152356"/>
            <a:ext cx="7924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All materials and videos can be </a:t>
            </a:r>
            <a:r>
              <a:rPr lang="en-US" sz="2000" dirty="0" smtClean="0">
                <a:solidFill>
                  <a:schemeClr val="tx2"/>
                </a:solidFill>
              </a:rPr>
              <a:t>found </a:t>
            </a:r>
            <a:r>
              <a:rPr lang="en-US" sz="2000" dirty="0">
                <a:solidFill>
                  <a:schemeClr val="tx2"/>
                </a:solidFill>
              </a:rPr>
              <a:t>at http://</a:t>
            </a:r>
            <a:r>
              <a:rPr lang="en-US" sz="2000" dirty="0" smtClean="0">
                <a:solidFill>
                  <a:schemeClr val="tx2"/>
                </a:solidFill>
              </a:rPr>
              <a:t>bit.ly/</a:t>
            </a:r>
            <a:r>
              <a:rPr lang="en-US" sz="2000" dirty="0" smtClean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eedsofsuccess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527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What You’ve Accomplished So Far</a:t>
            </a:r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spcBef>
                <a:spcPts val="600"/>
              </a:spcBef>
              <a:buFontTx/>
              <a:buNone/>
            </a:pPr>
            <a:r>
              <a:rPr lang="en-US" sz="2400" i="1" dirty="0" smtClean="0"/>
              <a:t>Lead Generation (Business Producing Activities)  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 smtClean="0"/>
              <a:t>People </a:t>
            </a:r>
            <a:r>
              <a:rPr lang="en-US" dirty="0"/>
              <a:t>you know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/>
              <a:t>Circle prospecting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/>
              <a:t>Expired listings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/>
              <a:t>Follow up on Internet l</a:t>
            </a:r>
            <a:r>
              <a:rPr lang="en-US" dirty="0" smtClean="0"/>
              <a:t>eads  </a:t>
            </a:r>
          </a:p>
          <a:p>
            <a:pPr marL="457200" indent="-457200" eaLnBrk="1" hangingPunct="1">
              <a:spcBef>
                <a:spcPts val="600"/>
              </a:spcBef>
              <a:buFontTx/>
              <a:buNone/>
            </a:pPr>
            <a:r>
              <a:rPr lang="en-US" sz="2400" i="1" dirty="0" smtClean="0"/>
              <a:t>Business Support Activities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 smtClean="0"/>
              <a:t>Buyers</a:t>
            </a:r>
            <a:r>
              <a:rPr lang="en-US" dirty="0"/>
              <a:t>’ packages/dialogue created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/>
              <a:t>Your promotional materials</a:t>
            </a:r>
          </a:p>
          <a:p>
            <a:pPr marL="342900" lvl="1" indent="-342900" eaLnBrk="1" hangingPunct="1">
              <a:lnSpc>
                <a:spcPts val="31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/>
              <a:t>Your marketing follow-up plan started  </a:t>
            </a:r>
          </a:p>
        </p:txBody>
      </p:sp>
      <p:pic>
        <p:nvPicPr>
          <p:cNvPr id="6" name="Picture 4" descr="red checkmar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1186" y="1981200"/>
            <a:ext cx="212407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159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Accomplishments in Sales Skills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Dialogue for people you know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Dialogue for circle prospecting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Dialogue/process for expired listings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Information for following up on Internet leads</a:t>
            </a:r>
          </a:p>
          <a:p>
            <a:endParaRPr lang="en-US" dirty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8458200" y="5969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27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876300" y="3810000"/>
            <a:ext cx="401757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6875" indent="-396875" algn="l" rtl="0" eaLnBrk="0" fontAlgn="base" hangingPunct="0">
              <a:lnSpc>
                <a:spcPts val="3100"/>
              </a:lnSpc>
              <a:spcBef>
                <a:spcPts val="18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14400" indent="-341313" algn="l" rtl="0" eaLnBrk="0" fontAlgn="base" hangingPunct="0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76363" indent="-287338" algn="l" rtl="0" eaLnBrk="0" fontAlgn="base" hangingPunct="0">
              <a:lnSpc>
                <a:spcPts val="22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884363" indent="-285750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3463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lnSpc>
                <a:spcPts val="31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Feature and benefit</a:t>
            </a:r>
          </a:p>
          <a:p>
            <a:pPr marL="342900" lvl="1" indent="-342900" eaLnBrk="1" hangingPunct="1">
              <a:lnSpc>
                <a:spcPts val="31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DBM</a:t>
            </a:r>
          </a:p>
          <a:p>
            <a:pPr marL="342900" lvl="1" indent="-342900" eaLnBrk="1" hangingPunct="1">
              <a:lnSpc>
                <a:spcPts val="31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Buyer system flow</a:t>
            </a:r>
          </a:p>
          <a:p>
            <a:r>
              <a:rPr lang="en-US" dirty="0" smtClean="0"/>
              <a:t>AAA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648200" y="3810000"/>
            <a:ext cx="420807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96875" indent="-396875" algn="l" rtl="0" eaLnBrk="0" fontAlgn="base" hangingPunct="0">
              <a:lnSpc>
                <a:spcPts val="3100"/>
              </a:lnSpc>
              <a:spcBef>
                <a:spcPts val="1800"/>
              </a:spcBef>
              <a:spcAft>
                <a:spcPct val="0"/>
              </a:spcAft>
              <a:buBlip>
                <a:blip r:embed="rId3"/>
              </a:buBlip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914400" indent="-341313" algn="l" rtl="0" eaLnBrk="0" fontAlgn="base" hangingPunct="0">
              <a:lnSpc>
                <a:spcPts val="26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76363" indent="-287338" algn="l" rtl="0" eaLnBrk="0" fontAlgn="base" hangingPunct="0">
              <a:lnSpc>
                <a:spcPts val="22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884363" indent="-285750" algn="l" rtl="0" eaLnBrk="0" fontAlgn="base" hangingPunct="0">
              <a:lnSpc>
                <a:spcPts val="2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3463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 smtClean="0"/>
              <a:t>Probing</a:t>
            </a:r>
            <a:endParaRPr lang="en-US" sz="2800" dirty="0" smtClean="0"/>
          </a:p>
          <a:p>
            <a:pPr marL="342900" lvl="1" indent="-342900" eaLnBrk="1" hangingPunct="1">
              <a:lnSpc>
                <a:spcPts val="31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Use of visuals</a:t>
            </a:r>
          </a:p>
          <a:p>
            <a:pPr marL="342900" lvl="1" indent="-342900" eaLnBrk="1" hangingPunct="1">
              <a:lnSpc>
                <a:spcPts val="31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dirty="0" smtClean="0"/>
              <a:t>Business start-up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87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What We Accomplished in this Session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Contrasted selling lifestyle with traditional selling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Put together a complete buyer system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Learned how to qualify a buyer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Able to discover hidden drives and needs with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 </a:t>
            </a:r>
            <a:r>
              <a:rPr lang="en-US" sz="2800" dirty="0"/>
              <a:t>sales skills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Evaluated the buyer’s potential to </a:t>
            </a:r>
            <a:r>
              <a:rPr lang="en-US" sz="2800" dirty="0" smtClean="0"/>
              <a:t>you</a:t>
            </a:r>
          </a:p>
          <a:p>
            <a:pPr marL="804863" lvl="2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dirty="0" smtClean="0"/>
              <a:t>Short-term and </a:t>
            </a:r>
            <a:r>
              <a:rPr lang="en-US" dirty="0"/>
              <a:t>long-term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Learned how to handle common buyer objections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/>
              <a:t>Found out how to ask for and get loyalty </a:t>
            </a:r>
          </a:p>
        </p:txBody>
      </p:sp>
    </p:spTree>
    <p:extLst>
      <p:ext uri="{BB962C8B-B14F-4D97-AF65-F5344CB8AC3E}">
        <p14:creationId xmlns:p14="http://schemas.microsoft.com/office/powerpoint/2010/main" val="27597054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L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252788" cy="2743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Recommended Actions to </a:t>
            </a:r>
            <a:br>
              <a:rPr dirty="0"/>
            </a:br>
            <a:r>
              <a:rPr dirty="0"/>
              <a:t>Take Right Now</a:t>
            </a:r>
          </a:p>
        </p:txBody>
      </p:sp>
      <p:sp>
        <p:nvSpPr>
          <p:cNvPr id="38915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 smtClean="0"/>
              <a:t>Work </a:t>
            </a:r>
            <a:r>
              <a:rPr lang="en-US" sz="2800" dirty="0"/>
              <a:t>on your Action Plan Checklist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/>
              <a:t>Practice using the Buyer Questionnaire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/>
              <a:t>Using the </a:t>
            </a:r>
            <a:r>
              <a:rPr lang="en-US" sz="2800" dirty="0" smtClean="0"/>
              <a:t>Evaluate Your Buyer’s Potential, </a:t>
            </a:r>
            <a:r>
              <a:rPr lang="en-US" sz="2800" dirty="0"/>
              <a:t>evaluate 3 buyers you are working with now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/>
              <a:t>Practice asking for loyalty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/>
              <a:t>Practice answering 5 common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buyer objections </a:t>
            </a:r>
            <a:r>
              <a:rPr lang="en-US" sz="2800" dirty="0"/>
              <a:t>with visuals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4"/>
              </a:buBlip>
            </a:pPr>
            <a:r>
              <a:rPr lang="en-US" sz="2800" dirty="0"/>
              <a:t>Watch the referenced </a:t>
            </a:r>
            <a:r>
              <a:rPr lang="en-US" sz="2800" dirty="0" smtClean="0"/>
              <a:t>videos </a:t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35922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Research for the </a:t>
            </a:r>
            <a:r>
              <a:rPr lang="en-US" dirty="0"/>
              <a:t>Open House Session</a:t>
            </a:r>
            <a:endParaRPr dirty="0"/>
          </a:p>
        </p:txBody>
      </p:sp>
      <p:sp>
        <p:nvSpPr>
          <p:cNvPr id="3993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00600"/>
          </a:xfrm>
        </p:spPr>
        <p:txBody>
          <a:bodyPr/>
          <a:lstStyle/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 smtClean="0"/>
              <a:t>Using this questionnaire which is available to you at            </a:t>
            </a:r>
            <a:r>
              <a:rPr lang="en-US" sz="2800" dirty="0" smtClean="0"/>
              <a:t>bit.ly/</a:t>
            </a:r>
            <a:r>
              <a:rPr lang="en-US" sz="2800" dirty="0" smtClean="0"/>
              <a:t>s</a:t>
            </a:r>
            <a:r>
              <a:rPr lang="en-US" sz="2800" dirty="0" smtClean="0"/>
              <a:t>eedsofsuccess</a:t>
            </a:r>
            <a:r>
              <a:rPr lang="en-US" sz="2800" dirty="0" smtClean="0"/>
              <a:t>, visit </a:t>
            </a:r>
            <a:r>
              <a:rPr lang="en-US" sz="2800" dirty="0" smtClean="0">
                <a:solidFill>
                  <a:srgbClr val="00B050"/>
                </a:solidFill>
              </a:rPr>
              <a:t>5 </a:t>
            </a:r>
            <a:r>
              <a:rPr lang="en-US" sz="2800" dirty="0" smtClean="0">
                <a:solidFill>
                  <a:srgbClr val="00B050"/>
                </a:solidFill>
              </a:rPr>
              <a:t>public open houses</a:t>
            </a:r>
            <a:r>
              <a:rPr lang="en-US" sz="2800" dirty="0" smtClean="0"/>
              <a:t> this week and do evaluations on each </a:t>
            </a:r>
          </a:p>
          <a:p>
            <a:pPr marL="342900" lvl="1" indent="-342900" eaLnBrk="1" hangingPunct="1">
              <a:lnSpc>
                <a:spcPts val="3100"/>
              </a:lnSpc>
              <a:buBlip>
                <a:blip r:embed="rId3"/>
              </a:buBlip>
            </a:pPr>
            <a:r>
              <a:rPr lang="en-US" sz="2800" dirty="0" smtClean="0"/>
              <a:t>Bring the evaluations to your next session</a:t>
            </a:r>
            <a:endParaRPr lang="en-US" sz="2800" dirty="0"/>
          </a:p>
        </p:txBody>
      </p:sp>
      <p:pic>
        <p:nvPicPr>
          <p:cNvPr id="39940" name="Picture 3" descr="OpenHou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974975" cy="4773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739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 idx="4294967295"/>
          </p:nvPr>
        </p:nvSpPr>
        <p:spPr>
          <a:xfrm>
            <a:off x="2130552" y="228600"/>
            <a:ext cx="6949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/>
              <a:t>Lifestyle Selling </a:t>
            </a:r>
          </a:p>
        </p:txBody>
      </p:sp>
      <p:sp>
        <p:nvSpPr>
          <p:cNvPr id="9219" name="Content Placeholder 8"/>
          <p:cNvSpPr>
            <a:spLocks noGrp="1"/>
          </p:cNvSpPr>
          <p:nvPr>
            <p:ph idx="4294967295"/>
          </p:nvPr>
        </p:nvSpPr>
        <p:spPr>
          <a:xfrm>
            <a:off x="304800" y="5638800"/>
            <a:ext cx="8686800" cy="914400"/>
          </a:xfrm>
        </p:spPr>
        <p:txBody>
          <a:bodyPr/>
          <a:lstStyle/>
          <a:p>
            <a:pPr marL="342900" indent="-342900" algn="ctr" eaLnBrk="1" hangingPunct="1">
              <a:buFontTx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Better Homes and </a:t>
            </a:r>
            <a:r>
              <a:rPr lang="en-US" sz="2000" dirty="0" smtClean="0">
                <a:solidFill>
                  <a:schemeClr val="tx1"/>
                </a:solidFill>
              </a:rPr>
              <a:t>Gardens ® website helps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clients choose their lifestyle preferences </a:t>
            </a:r>
          </a:p>
        </p:txBody>
      </p:sp>
      <p:pic>
        <p:nvPicPr>
          <p:cNvPr id="9220" name="Picture 30" descr="Br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9224"/>
            <a:ext cx="7086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113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3200" dirty="0"/>
              <a:t>Differences Between Lifestyle and </a:t>
            </a:r>
            <a:br>
              <a:rPr sz="3200" dirty="0"/>
            </a:br>
            <a:r>
              <a:rPr sz="3200" dirty="0"/>
              <a:t>Traditional Sales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4076700" cy="48006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/>
              <a:t>Traditional</a:t>
            </a:r>
          </a:p>
          <a:p>
            <a:pPr marL="800100" lvl="1" indent="-282575" eaLnBrk="1" hangingPunct="1"/>
            <a:r>
              <a:rPr lang="en-US" sz="2000" dirty="0" smtClean="0"/>
              <a:t>Focused on transaction</a:t>
            </a:r>
          </a:p>
          <a:p>
            <a:pPr marL="800100" lvl="1" indent="-282575" eaLnBrk="1" hangingPunct="1"/>
            <a:r>
              <a:rPr lang="en-US" sz="2000" dirty="0" smtClean="0"/>
              <a:t>Buying a home</a:t>
            </a:r>
          </a:p>
          <a:p>
            <a:pPr marL="800100" lvl="1" indent="-282575" eaLnBrk="1" hangingPunct="1"/>
            <a:r>
              <a:rPr lang="en-US" sz="2000" dirty="0" smtClean="0"/>
              <a:t>Features of the home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66700" y="6019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ea typeface="ＭＳ Ｐゴシック" pitchFamily="34" charset="-128"/>
              </a:rPr>
              <a:t>‘Lifestyle’ selling matches the values and image of the brand.</a:t>
            </a:r>
          </a:p>
        </p:txBody>
      </p:sp>
      <p:pic>
        <p:nvPicPr>
          <p:cNvPr id="10246" name="Picture 6" descr="house with dais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-9594" r="-76" b="26997"/>
          <a:stretch/>
        </p:blipFill>
        <p:spPr bwMode="auto">
          <a:xfrm>
            <a:off x="1447800" y="3400881"/>
            <a:ext cx="1667212" cy="242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0" y="1600200"/>
            <a:ext cx="4076700" cy="4800600"/>
            <a:chOff x="4572000" y="1600200"/>
            <a:chExt cx="4076700" cy="4800600"/>
          </a:xfrm>
        </p:grpSpPr>
        <p:sp>
          <p:nvSpPr>
            <p:cNvPr id="9" name="Rectangle 3"/>
            <p:cNvSpPr txBox="1">
              <a:spLocks/>
            </p:cNvSpPr>
            <p:nvPr/>
          </p:nvSpPr>
          <p:spPr bwMode="auto">
            <a:xfrm>
              <a:off x="4572000" y="1600200"/>
              <a:ext cx="40767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96875" indent="-396875" algn="l" rtl="0" eaLnBrk="0" fontAlgn="base" hangingPunct="0">
                <a:lnSpc>
                  <a:spcPts val="3100"/>
                </a:lnSpc>
                <a:spcBef>
                  <a:spcPts val="1800"/>
                </a:spcBef>
                <a:spcAft>
                  <a:spcPct val="0"/>
                </a:spcAft>
                <a:buBlip>
                  <a:blip r:embed="rId4"/>
                </a:buBlip>
                <a:defRPr sz="2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914400" indent="-341313" algn="l" rtl="0" eaLnBrk="0" fontAlgn="base" hangingPunct="0">
                <a:lnSpc>
                  <a:spcPts val="26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4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2pPr>
              <a:lvl3pPr marL="1376363" indent="-287338" algn="l" rtl="0" eaLnBrk="0" fontAlgn="base" hangingPunct="0">
                <a:lnSpc>
                  <a:spcPts val="2200"/>
                </a:lnSpc>
                <a:spcBef>
                  <a:spcPts val="12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3pPr>
              <a:lvl4pPr marL="1884363" indent="-285750" algn="l" rtl="0" eaLnBrk="0" fontAlgn="base" hangingPunct="0">
                <a:lnSpc>
                  <a:spcPts val="2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–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4pPr>
              <a:lvl5pPr marL="2346325" indent="-28733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charset="0"/>
                <a:buChar char="»"/>
                <a:defRPr sz="20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eaLnBrk="1" hangingPunct="1"/>
              <a:r>
                <a:rPr lang="en-US" dirty="0" smtClean="0"/>
                <a:t>Lifestyle</a:t>
              </a:r>
            </a:p>
            <a:p>
              <a:pPr marL="800100" lvl="1" indent="-282575" eaLnBrk="1" hangingPunct="1"/>
              <a:r>
                <a:rPr lang="en-US" sz="2000" dirty="0" smtClean="0"/>
                <a:t>Focused on the buyer experience</a:t>
              </a:r>
            </a:p>
            <a:p>
              <a:pPr marL="800100" lvl="1" indent="-282575" eaLnBrk="1" hangingPunct="1"/>
              <a:r>
                <a:rPr lang="en-US" sz="2000" dirty="0" smtClean="0"/>
                <a:t>Community match</a:t>
              </a:r>
            </a:p>
          </p:txBody>
        </p:sp>
        <p:pic>
          <p:nvPicPr>
            <p:cNvPr id="10247" name="Picture 7" descr="team of young boy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478" y="3694115"/>
              <a:ext cx="1843457" cy="2134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9061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3200" dirty="0"/>
              <a:t>Differentiating Yourself with the Lifestyle Approach</a:t>
            </a:r>
          </a:p>
        </p:txBody>
      </p:sp>
      <p:sp>
        <p:nvSpPr>
          <p:cNvPr id="112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dirty="0"/>
              <a:t>Technology empowers consumers to </a:t>
            </a:r>
            <a:r>
              <a:rPr lang="en-US" dirty="0" smtClean="0"/>
              <a:t>be</a:t>
            </a:r>
            <a:br>
              <a:rPr lang="en-US" dirty="0" smtClean="0"/>
            </a:br>
            <a:r>
              <a:rPr lang="en-US" dirty="0" smtClean="0"/>
              <a:t>part </a:t>
            </a:r>
            <a:r>
              <a:rPr lang="en-US" dirty="0"/>
              <a:t>of the process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dirty="0" smtClean="0"/>
              <a:t>Become a coach and collaborator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Share the process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Educate about communities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Communicate to their preferences</a:t>
            </a:r>
          </a:p>
          <a:p>
            <a:pPr marL="800100" lvl="1" indent="-282575" eaLnBrk="1" hangingPunct="1">
              <a:lnSpc>
                <a:spcPct val="90000"/>
              </a:lnSpc>
            </a:pPr>
            <a:r>
              <a:rPr lang="en-US" dirty="0" smtClean="0"/>
              <a:t>Relationship/connection/</a:t>
            </a:r>
            <a:br>
              <a:rPr lang="en-US" dirty="0" smtClean="0"/>
            </a:br>
            <a:r>
              <a:rPr lang="en-US" dirty="0" smtClean="0"/>
              <a:t>collaboration—forever!</a:t>
            </a:r>
          </a:p>
          <a:p>
            <a:pPr marL="800100" lvl="1" indent="-28257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800100" lvl="1" indent="-282575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marL="342900" indent="-342900"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1267" name="Picture 5" descr="2 girls for magnet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6"/>
          <a:stretch/>
        </p:blipFill>
        <p:spPr bwMode="auto">
          <a:xfrm>
            <a:off x="6667500" y="1603151"/>
            <a:ext cx="2050831" cy="44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dirty="0" smtClean="0">
                <a:ea typeface="ＭＳ Ｐゴシック" pitchFamily="34" charset="-128"/>
              </a:rPr>
              <a:t>You are relevant before, during and after the transaction!</a:t>
            </a: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2960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3200" dirty="0"/>
              <a:t>Matching Buyers to Lifestyle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i="1" dirty="0" smtClean="0"/>
              <a:t>Look, Learn, and Live</a:t>
            </a:r>
            <a:r>
              <a:rPr lang="en-US" dirty="0" smtClean="0"/>
              <a:t> sections on the </a:t>
            </a:r>
            <a:br>
              <a:rPr lang="en-US" dirty="0" smtClean="0"/>
            </a:br>
            <a:r>
              <a:rPr lang="en-US" dirty="0" smtClean="0"/>
              <a:t>Better Homes and Gardens® website</a:t>
            </a:r>
          </a:p>
          <a:p>
            <a:pPr marL="342900" indent="-342900" eaLnBrk="1" hangingPunct="1"/>
            <a:r>
              <a:rPr lang="en-US" i="1" dirty="0" smtClean="0"/>
              <a:t>Find a Community</a:t>
            </a:r>
            <a:r>
              <a:rPr lang="en-US" dirty="0" smtClean="0"/>
              <a:t> section</a:t>
            </a:r>
          </a:p>
          <a:p>
            <a:pPr marL="342900" indent="-342900" eaLnBrk="1" hangingPunct="1"/>
            <a:r>
              <a:rPr lang="en-US" dirty="0" smtClean="0"/>
              <a:t>Consumers can select criteria to find the right community</a:t>
            </a:r>
          </a:p>
          <a:p>
            <a:pPr marL="342900" indent="-342900" eaLnBrk="1" hangingPunct="1"/>
            <a:r>
              <a:rPr lang="en-US" dirty="0" smtClean="0"/>
              <a:t>Online tools: housing trends, schools, demographics*</a:t>
            </a:r>
          </a:p>
          <a:p>
            <a:pPr marL="342900" indent="-342900" algn="ctr" eaLnBrk="1" hangingPunct="1">
              <a:spcBef>
                <a:spcPts val="1200"/>
              </a:spcBef>
              <a:buFontTx/>
              <a:buNone/>
            </a:pPr>
            <a:r>
              <a:rPr lang="en-US" sz="2400" dirty="0" smtClean="0"/>
              <a:t>*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Agents can use these tools on their websites, emails, eNewsletters, etc. </a:t>
            </a:r>
          </a:p>
          <a:p>
            <a:pPr marL="342900" indent="-342900" eaLnBrk="1" hangingPunct="1"/>
            <a:endParaRPr lang="en-US" sz="2400" dirty="0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077200" y="5969000"/>
            <a:ext cx="914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  </a:t>
            </a: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5-6</a:t>
            </a:r>
          </a:p>
        </p:txBody>
      </p:sp>
    </p:spTree>
    <p:extLst>
      <p:ext uri="{BB962C8B-B14F-4D97-AF65-F5344CB8AC3E}">
        <p14:creationId xmlns:p14="http://schemas.microsoft.com/office/powerpoint/2010/main" val="22958749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7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9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dirty="0"/>
              <a:t>Your Buyer System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8295"/>
            <a:ext cx="8254014" cy="515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4877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7"/>
          <p:cNvSpPr>
            <a:spLocks noGrp="1"/>
          </p:cNvSpPr>
          <p:nvPr>
            <p:ph type="title"/>
          </p:nvPr>
        </p:nvSpPr>
        <p:spPr>
          <a:xfrm>
            <a:off x="2130552" y="228600"/>
            <a:ext cx="6940296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sz="3200" dirty="0"/>
              <a:t>The Pre-Qualifying Interview Questions </a:t>
            </a:r>
          </a:p>
        </p:txBody>
      </p:sp>
      <p:sp>
        <p:nvSpPr>
          <p:cNvPr id="1433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3581400"/>
          </a:xfrm>
        </p:spPr>
        <p:txBody>
          <a:bodyPr/>
          <a:lstStyle/>
          <a:p>
            <a:pPr marL="342900" indent="-342900" eaLnBrk="1" hangingPunct="1"/>
            <a:r>
              <a:rPr lang="en-US" dirty="0" smtClean="0"/>
              <a:t>Use prior to meeting buyers in formal interview </a:t>
            </a:r>
          </a:p>
          <a:p>
            <a:pPr marL="342900" indent="-342900" eaLnBrk="1" hangingPunct="1"/>
            <a:r>
              <a:rPr lang="en-US" dirty="0" smtClean="0"/>
              <a:t>Create 4-5 questions that would cause you to go ahead or stop before formal qualifying interview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143000" y="6110287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ea typeface="ＭＳ Ｐゴシック" pitchFamily="34" charset="-128"/>
              </a:rPr>
              <a:t>Video resource: Accelerate Training video: Qualifying Buyers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358825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ctr" eaLnBrk="1" hangingPunct="1">
              <a:buFontTx/>
              <a:buNone/>
            </a:pPr>
            <a:r>
              <a:rPr lang="en-US" sz="1600" dirty="0" smtClean="0">
                <a:solidFill>
                  <a:srgbClr val="646464"/>
                </a:solidFill>
              </a:rPr>
              <a:t>This document is available </a:t>
            </a:r>
            <a:r>
              <a:rPr lang="en-US" sz="1600" dirty="0">
                <a:solidFill>
                  <a:srgbClr val="646464"/>
                </a:solidFill>
              </a:rPr>
              <a:t>for </a:t>
            </a:r>
            <a:r>
              <a:rPr lang="en-US" sz="1600" dirty="0" smtClean="0">
                <a:solidFill>
                  <a:srgbClr val="646464"/>
                </a:solidFill>
              </a:rPr>
              <a:t>you</a:t>
            </a:r>
            <a:endParaRPr lang="en-US" sz="1600" dirty="0">
              <a:solidFill>
                <a:srgbClr val="64646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39" y="1218470"/>
            <a:ext cx="3103261" cy="4725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1137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HGRE">
      <a:dk1>
        <a:srgbClr val="339933"/>
      </a:dk1>
      <a:lt1>
        <a:sysClr val="window" lastClr="FFFFFF"/>
      </a:lt1>
      <a:dk2>
        <a:srgbClr val="646464"/>
      </a:dk2>
      <a:lt2>
        <a:srgbClr val="FFFFFF"/>
      </a:lt2>
      <a:accent1>
        <a:srgbClr val="339933"/>
      </a:accent1>
      <a:accent2>
        <a:srgbClr val="646464"/>
      </a:accent2>
      <a:accent3>
        <a:srgbClr val="C1D82F"/>
      </a:accent3>
      <a:accent4>
        <a:srgbClr val="0095D6"/>
      </a:accent4>
      <a:accent5>
        <a:srgbClr val="FFC514"/>
      </a:accent5>
      <a:accent6>
        <a:srgbClr val="E36C09"/>
      </a:accent6>
      <a:hlink>
        <a:srgbClr val="0095D6"/>
      </a:hlink>
      <a:folHlink>
        <a:srgbClr val="6464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2084</Words>
  <Application>Microsoft Office PowerPoint</Application>
  <PresentationFormat>On-screen Show (4:3)</PresentationFormat>
  <Paragraphs>337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Goals of This Session At the end of this session, you’ll have the tools to:  </vt:lpstr>
      <vt:lpstr>Resources for Session Three</vt:lpstr>
      <vt:lpstr>Lifestyle Selling </vt:lpstr>
      <vt:lpstr>Differences Between Lifestyle and  Traditional Sales</vt:lpstr>
      <vt:lpstr>Differentiating Yourself with the Lifestyle Approach</vt:lpstr>
      <vt:lpstr>Matching Buyers to Lifestyle</vt:lpstr>
      <vt:lpstr>Your Buyer System</vt:lpstr>
      <vt:lpstr>The Pre-Qualifying Interview Questions </vt:lpstr>
      <vt:lpstr>Knock-Out Questions</vt:lpstr>
      <vt:lpstr>The Qualifying Interview</vt:lpstr>
      <vt:lpstr>The Qualifying Interview</vt:lpstr>
      <vt:lpstr>Goal #1: Are They Qualified to  Work with You?</vt:lpstr>
      <vt:lpstr>Goal #2 of the Interview: Show How You Work </vt:lpstr>
      <vt:lpstr>Goal #3 in the Interview:  Getting Loyalty </vt:lpstr>
      <vt:lpstr>Loyalty: Benefits to the Client </vt:lpstr>
      <vt:lpstr>Putting it All Together:  The Complete Buyer Presentation</vt:lpstr>
      <vt:lpstr>Where We Are in the Buyer System</vt:lpstr>
      <vt:lpstr>The Value-Added Services You’ll Provide </vt:lpstr>
      <vt:lpstr>Example of Some  Value-Added Services </vt:lpstr>
      <vt:lpstr>Three Sales Skills to  Use in your Buyer Process </vt:lpstr>
      <vt:lpstr>Skill #1: Attach Benefits to Features</vt:lpstr>
      <vt:lpstr>When to Attach Benefits </vt:lpstr>
      <vt:lpstr>Skill #2: Probing </vt:lpstr>
      <vt:lpstr>Skill #3: Discover the  Dominant Buying Motive </vt:lpstr>
      <vt:lpstr>To Discover DBM</vt:lpstr>
      <vt:lpstr>After Qualifying: Evaluate Your Buyer’s Potential </vt:lpstr>
      <vt:lpstr>Handling Buyer Objections</vt:lpstr>
      <vt:lpstr>Common Buyer Objections </vt:lpstr>
      <vt:lpstr>What You’ve Accomplished So Far</vt:lpstr>
      <vt:lpstr>Accomplishments in Sales Skills </vt:lpstr>
      <vt:lpstr>What We Accomplished in this Session</vt:lpstr>
      <vt:lpstr>Recommended Actions to  Take Right Now</vt:lpstr>
      <vt:lpstr>Research for the Open House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L.</dc:creator>
  <cp:lastModifiedBy>Musgrove, Shannon</cp:lastModifiedBy>
  <cp:revision>72</cp:revision>
  <cp:lastPrinted>2014-05-19T19:07:47Z</cp:lastPrinted>
  <dcterms:created xsi:type="dcterms:W3CDTF">2012-09-19T15:16:42Z</dcterms:created>
  <dcterms:modified xsi:type="dcterms:W3CDTF">2015-09-10T15:17:35Z</dcterms:modified>
</cp:coreProperties>
</file>