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80" r:id="rId18"/>
    <p:sldId id="27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4646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>
        <p:scale>
          <a:sx n="60" d="100"/>
          <a:sy n="60" d="100"/>
        </p:scale>
        <p:origin x="-1960" y="-920"/>
      </p:cViewPr>
      <p:guideLst>
        <p:guide orient="horz" pos="2160"/>
        <p:guide orient="horz" pos="414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265C91-0985-45B5-B1AE-772C5DE4549E}" type="datetimeFigureOut">
              <a:rPr lang="en-US"/>
              <a:pPr>
                <a:defRPr/>
              </a:pPr>
              <a:t>10/14/15</a:t>
            </a:fld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FECB4B-6441-4059-8883-CCF6710A9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93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74F2CCE-6E88-4BEA-86EF-9580D1155F69}" type="datetimeFigureOut">
              <a:rPr lang="en-US"/>
              <a:pPr>
                <a:defRPr/>
              </a:pPr>
              <a:t>10/14/15</a:t>
            </a:fld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AC8A328-98E8-41BD-9834-1A118B72B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50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1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58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pgs. 9-13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11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14-15</a:t>
            </a:r>
            <a:endParaRPr lang="en-US" dirty="0" smtClean="0">
              <a:effectLst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61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14-15</a:t>
            </a:r>
            <a:endParaRPr lang="en-US" dirty="0" smtClean="0">
              <a:effectLst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18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18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82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22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1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22</a:t>
            </a:r>
            <a:endParaRPr lang="en-US" smtClean="0">
              <a:effectLst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1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2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1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3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3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4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5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4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6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02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7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4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7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8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Student handout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facilitator materials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page 8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8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0"/>
            <a:ext cx="2667000" cy="17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3" r="20380"/>
          <a:stretch>
            <a:fillRect/>
          </a:stretch>
        </p:blipFill>
        <p:spPr bwMode="auto">
          <a:xfrm>
            <a:off x="1588" y="5638800"/>
            <a:ext cx="9142412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76200"/>
            <a:ext cx="24923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143000"/>
            <a:ext cx="6019800" cy="2895599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bg1"/>
                </a:solidFill>
                <a:latin typeface="Rockwell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267200"/>
            <a:ext cx="5334000" cy="106680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800"/>
              </a:spcBef>
              <a:buFontTx/>
              <a:buNone/>
              <a:defRPr lang="en-US" sz="200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82990"/>
      </p:ext>
    </p:extLst>
  </p:cSld>
  <p:clrMapOvr>
    <a:masterClrMapping/>
  </p:clrMapOvr>
  <p:transition xmlns:p14="http://schemas.microsoft.com/office/powerpoint/2010/main"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552" y="228600"/>
            <a:ext cx="6940296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lnSpc>
                <a:spcPts val="2600"/>
              </a:lnSpc>
              <a:defRPr/>
            </a:lvl2pPr>
            <a:lvl3pPr>
              <a:lnSpc>
                <a:spcPts val="2200"/>
              </a:lnSpc>
              <a:spcBef>
                <a:spcPts val="1200"/>
              </a:spcBef>
              <a:defRPr/>
            </a:lvl3pPr>
            <a:lvl4pPr>
              <a:lnSpc>
                <a:spcPts val="2000"/>
              </a:lnSpc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11741"/>
      </p:ext>
    </p:extLst>
  </p:cSld>
  <p:clrMapOvr>
    <a:masterClrMapping/>
  </p:clrMapOvr>
  <p:transition xmlns:p14="http://schemas.microsoft.com/office/powerpoint/2010/main"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1DDC62-FF20-48B0-A306-FBD748BC66A7}" type="datetimeFigureOut">
              <a:rPr lang="en-US"/>
              <a:pPr>
                <a:defRPr/>
              </a:pPr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38A31D-9B13-4360-A50F-F0E9784DD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10206"/>
      </p:ext>
    </p:extLst>
  </p:cSld>
  <p:clrMapOvr>
    <a:masterClrMapping/>
  </p:clrMapOvr>
  <p:transition xmlns:p14="http://schemas.microsoft.com/office/powerpoint/2010/main"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2E269F-68D1-46ED-B184-5412E82EE3F1}" type="datetimeFigureOut">
              <a:rPr lang="en-US"/>
              <a:pPr>
                <a:defRPr/>
              </a:pPr>
              <a:t>10/14/15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C80815-183C-4D23-8C2A-4FD913BF8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51774"/>
      </p:ext>
    </p:extLst>
  </p:cSld>
  <p:clrMapOvr>
    <a:masterClrMapping/>
  </p:clrMapOvr>
  <p:transition xmlns:p14="http://schemas.microsoft.com/office/powerpoint/2010/main"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47838" y="52388"/>
            <a:ext cx="7319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61938"/>
            <a:ext cx="13144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1685925" y="261938"/>
            <a:ext cx="0" cy="728662"/>
          </a:xfrm>
          <a:prstGeom prst="line">
            <a:avLst/>
          </a:prstGeom>
          <a:ln>
            <a:solidFill>
              <a:srgbClr val="C1D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01"/>
          <a:stretch>
            <a:fillRect/>
          </a:stretch>
        </p:blipFill>
        <p:spPr bwMode="auto">
          <a:xfrm>
            <a:off x="0" y="6583363"/>
            <a:ext cx="9144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lang="en-US" sz="3200" kern="1200" dirty="0">
          <a:solidFill>
            <a:srgbClr val="339933"/>
          </a:solidFill>
          <a:latin typeface="Rockwell" pitchFamily="18" charset="0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9pPr>
    </p:titleStyle>
    <p:bodyStyle>
      <a:lvl1pPr marL="396875" indent="-396875" algn="l" rtl="0" eaLnBrk="0" fontAlgn="base" hangingPunct="0">
        <a:lnSpc>
          <a:spcPts val="3100"/>
        </a:lnSpc>
        <a:spcBef>
          <a:spcPts val="1800"/>
        </a:spcBef>
        <a:spcAft>
          <a:spcPct val="0"/>
        </a:spcAft>
        <a:buBlip>
          <a:blip r:embed="rId8"/>
        </a:buBlip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914400" indent="-341313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76363" indent="-287338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884363" indent="-2857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346325" indent="-287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4"/>
          <p:cNvSpPr>
            <a:spLocks/>
          </p:cNvSpPr>
          <p:nvPr/>
        </p:nvSpPr>
        <p:spPr bwMode="auto">
          <a:xfrm>
            <a:off x="1295400" y="28194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Seeds of Success </a:t>
            </a:r>
          </a:p>
        </p:txBody>
      </p:sp>
      <p:sp>
        <p:nvSpPr>
          <p:cNvPr id="7170" name="Subtitle 5"/>
          <p:cNvSpPr>
            <a:spLocks/>
          </p:cNvSpPr>
          <p:nvPr/>
        </p:nvSpPr>
        <p:spPr bwMode="auto">
          <a:xfrm>
            <a:off x="1524000" y="3657600"/>
            <a:ext cx="5883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1400"/>
              </a:lnSpc>
              <a:spcBef>
                <a:spcPts val="1800"/>
              </a:spcBef>
            </a:pPr>
            <a:r>
              <a:rPr lang="en-US" sz="2800" i="1" dirty="0">
                <a:solidFill>
                  <a:schemeClr val="bg1"/>
                </a:solidFill>
                <a:latin typeface="Calibri" pitchFamily="34" charset="0"/>
              </a:rPr>
              <a:t>Effective </a:t>
            </a:r>
            <a:r>
              <a:rPr lang="en-US" sz="2800" i="1" dirty="0" smtClean="0">
                <a:solidFill>
                  <a:schemeClr val="bg1"/>
                </a:solidFill>
                <a:latin typeface="Calibri" pitchFamily="34" charset="0"/>
              </a:rPr>
              <a:t>Techniques </a:t>
            </a:r>
            <a:r>
              <a:rPr lang="en-US" sz="2800" i="1" dirty="0">
                <a:solidFill>
                  <a:schemeClr val="bg1"/>
                </a:solidFill>
                <a:latin typeface="Calibri" pitchFamily="34" charset="0"/>
              </a:rPr>
              <a:t>to </a:t>
            </a:r>
          </a:p>
          <a:p>
            <a:pPr algn="ctr">
              <a:lnSpc>
                <a:spcPts val="1400"/>
              </a:lnSpc>
              <a:spcBef>
                <a:spcPts val="1800"/>
              </a:spcBef>
            </a:pPr>
            <a:r>
              <a:rPr lang="en-US" sz="2800" i="1" dirty="0">
                <a:solidFill>
                  <a:schemeClr val="bg1"/>
                </a:solidFill>
                <a:latin typeface="Calibri" pitchFamily="34" charset="0"/>
              </a:rPr>
              <a:t>Get the Appointment</a:t>
            </a:r>
          </a:p>
        </p:txBody>
      </p:sp>
      <p:sp>
        <p:nvSpPr>
          <p:cNvPr id="7171" name="Title 4"/>
          <p:cNvSpPr txBox="1">
            <a:spLocks/>
          </p:cNvSpPr>
          <p:nvPr/>
        </p:nvSpPr>
        <p:spPr bwMode="auto">
          <a:xfrm>
            <a:off x="304800" y="59436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2000" dirty="0">
                <a:solidFill>
                  <a:schemeClr val="bg1"/>
                </a:solidFill>
                <a:latin typeface="Rockwell"/>
                <a:ea typeface="ＭＳ Ｐゴシック"/>
                <a:cs typeface="ＭＳ Ｐゴシック"/>
              </a:rPr>
              <a:t>Session </a:t>
            </a:r>
            <a:r>
              <a:rPr lang="en-US" sz="2000" dirty="0" smtClean="0">
                <a:solidFill>
                  <a:schemeClr val="bg1"/>
                </a:solidFill>
                <a:latin typeface="Rockwell"/>
                <a:ea typeface="ＭＳ Ｐゴシック"/>
                <a:cs typeface="ＭＳ Ｐゴシック"/>
              </a:rPr>
              <a:t>Six</a:t>
            </a:r>
            <a:endParaRPr lang="en-US" sz="2000" dirty="0">
              <a:solidFill>
                <a:schemeClr val="bg1"/>
              </a:solidFill>
              <a:latin typeface="Rockwel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72068624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4"/>
          <p:cNvSpPr>
            <a:spLocks noGrp="1"/>
          </p:cNvSpPr>
          <p:nvPr>
            <p:ph type="title"/>
          </p:nvPr>
        </p:nvSpPr>
        <p:spPr>
          <a:xfrm>
            <a:off x="2128838" y="228600"/>
            <a:ext cx="693896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dirty="0">
                <a:latin typeface="Rockwell"/>
              </a:rPr>
              <a:t>Common Objections </a:t>
            </a:r>
          </a:p>
        </p:txBody>
      </p:sp>
      <p:sp>
        <p:nvSpPr>
          <p:cNvPr id="15362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800600"/>
          </a:xfrm>
        </p:spPr>
        <p:txBody>
          <a:bodyPr/>
          <a:lstStyle/>
          <a:p>
            <a:pPr marL="342900" indent="-342900" eaLnBrk="1" hangingPunct="1"/>
            <a:r>
              <a:rPr lang="en-US" dirty="0" smtClean="0"/>
              <a:t>Just want the address  </a:t>
            </a:r>
          </a:p>
          <a:p>
            <a:pPr marL="342900" indent="-342900" eaLnBrk="1" hangingPunct="1"/>
            <a:r>
              <a:rPr lang="en-US" dirty="0" smtClean="0"/>
              <a:t>Have an agent </a:t>
            </a:r>
          </a:p>
          <a:p>
            <a:pPr marL="342900" indent="-342900" eaLnBrk="1" hangingPunct="1"/>
            <a:r>
              <a:rPr lang="en-US" dirty="0" smtClean="0"/>
              <a:t>Just looking </a:t>
            </a:r>
          </a:p>
          <a:p>
            <a:pPr marL="342900" indent="-342900" eaLnBrk="1" hangingPunct="1"/>
            <a:r>
              <a:rPr lang="en-US" dirty="0" smtClean="0"/>
              <a:t>Meet at the home</a:t>
            </a:r>
          </a:p>
          <a:p>
            <a:pPr marL="342900" indent="-342900" eaLnBrk="1" hangingPunct="1"/>
            <a:r>
              <a:rPr lang="en-US" dirty="0" smtClean="0"/>
              <a:t>Other ads/promotions/signs to call on </a:t>
            </a:r>
          </a:p>
          <a:p>
            <a:pPr marL="800100" lvl="1" indent="-282575" eaLnBrk="1" hangingPunct="1">
              <a:buFont typeface="Wingdings" pitchFamily="2" charset="2"/>
              <a:buNone/>
            </a:pPr>
            <a:r>
              <a:rPr lang="en-US" sz="1800" dirty="0" smtClean="0"/>
              <a:t> </a:t>
            </a:r>
          </a:p>
          <a:p>
            <a:pPr marL="342900" indent="-34290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47800"/>
            <a:ext cx="262466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244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4"/>
          <p:cNvSpPr>
            <a:spLocks noGrp="1"/>
          </p:cNvSpPr>
          <p:nvPr>
            <p:ph type="title"/>
          </p:nvPr>
        </p:nvSpPr>
        <p:spPr>
          <a:xfrm>
            <a:off x="2128838" y="228600"/>
            <a:ext cx="693896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dirty="0">
                <a:latin typeface="Rockwell"/>
              </a:rPr>
              <a:t>Example: AAA Method</a:t>
            </a:r>
          </a:p>
        </p:txBody>
      </p:sp>
      <p:sp>
        <p:nvSpPr>
          <p:cNvPr id="16386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“Just looking”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Agree “Yes, it’s important to get a sense of the market.”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Ask “What are you looking for?”</a:t>
            </a:r>
          </a:p>
          <a:p>
            <a:pPr marL="860425" lvl="1" indent="-34290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Probe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Answer “Based on what you’ve told me, this fits</a:t>
            </a:r>
            <a:br>
              <a:rPr lang="en-US" dirty="0" smtClean="0"/>
            </a:br>
            <a:r>
              <a:rPr lang="en-US" dirty="0" smtClean="0"/>
              <a:t>what you’re looking for. Let’s take a look and see.” 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Make appointment.</a:t>
            </a:r>
          </a:p>
          <a:p>
            <a:pPr marL="800100" lvl="1" indent="-282575" eaLnBrk="1" hangingPunct="1">
              <a:buFont typeface="Wingdings" pitchFamily="2" charset="2"/>
              <a:buNone/>
            </a:pPr>
            <a:r>
              <a:rPr lang="en-US" sz="1800" dirty="0" smtClean="0"/>
              <a:t> </a:t>
            </a:r>
          </a:p>
          <a:p>
            <a:pPr marL="342900" indent="-342900" eaLnBrk="1" hangingPunct="1">
              <a:buFontTx/>
              <a:buNone/>
            </a:pPr>
            <a:endParaRPr lang="en-US" dirty="0" smtClean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676400" y="5678269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+mn-lt"/>
              </a:rPr>
              <a:t>Practice handling 5 common open house objections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for </a:t>
            </a:r>
            <a:r>
              <a:rPr lang="en-US" sz="2000" dirty="0">
                <a:latin typeface="+mn-lt"/>
              </a:rPr>
              <a:t>your next </a:t>
            </a:r>
            <a:r>
              <a:rPr lang="en-US" sz="2000" dirty="0" smtClean="0">
                <a:latin typeface="+mn-lt"/>
              </a:rPr>
              <a:t>session.</a:t>
            </a:r>
            <a:endParaRPr lang="en-US" sz="2000" dirty="0">
              <a:latin typeface="+mn-lt"/>
            </a:endParaRPr>
          </a:p>
        </p:txBody>
      </p:sp>
      <p:pic>
        <p:nvPicPr>
          <p:cNvPr id="16388" name="Picture 5" descr="to do 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337" y="5593370"/>
            <a:ext cx="10334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2681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2128838" y="228600"/>
            <a:ext cx="693896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>
                <a:latin typeface="Rockwell"/>
              </a:rPr>
              <a:t>Skill Practice: </a:t>
            </a:r>
            <a:r>
              <a:rPr dirty="0" smtClean="0">
                <a:latin typeface="Rockwell"/>
              </a:rPr>
              <a:t/>
            </a:r>
            <a:br>
              <a:rPr dirty="0" smtClean="0">
                <a:latin typeface="Rockwell"/>
              </a:rPr>
            </a:br>
            <a:r>
              <a:rPr dirty="0" smtClean="0">
                <a:latin typeface="Rockwell"/>
              </a:rPr>
              <a:t>Answering </a:t>
            </a:r>
            <a:r>
              <a:rPr dirty="0">
                <a:latin typeface="Rockwell"/>
              </a:rPr>
              <a:t>Incoming Calls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Practice the entire method, using the simulated calling situations (can use email simulations, too)</a:t>
            </a:r>
          </a:p>
          <a:p>
            <a:pPr eaLnBrk="1" hangingPunct="1"/>
            <a:r>
              <a:rPr lang="en-US" dirty="0" smtClean="0"/>
              <a:t>Use the evaluator to prepare for and evaluate performances</a:t>
            </a:r>
          </a:p>
        </p:txBody>
      </p:sp>
      <p:pic>
        <p:nvPicPr>
          <p:cNvPr id="17412" name="Picture 5" descr="to do 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4963" y="3425456"/>
            <a:ext cx="30988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1646746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>
          <a:xfrm>
            <a:off x="2128838" y="228600"/>
            <a:ext cx="693896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dirty="0">
                <a:latin typeface="Rockwell"/>
              </a:rPr>
              <a:t>You Got Them—Now Keep Them!</a:t>
            </a:r>
            <a:br>
              <a:rPr dirty="0">
                <a:latin typeface="Rockwell"/>
              </a:rPr>
            </a:br>
            <a:r>
              <a:rPr dirty="0">
                <a:latin typeface="Rockwell"/>
              </a:rPr>
              <a:t>Create a ‘Marketing Plan for Life’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648200"/>
          </a:xfrm>
        </p:spPr>
        <p:txBody>
          <a:bodyPr/>
          <a:lstStyle/>
          <a:p>
            <a:pPr marL="342900" indent="-342900" eaLnBrk="1" hangingPunct="1"/>
            <a:r>
              <a:rPr lang="en-US" sz="2400" dirty="0" smtClean="0"/>
              <a:t>Past clients are much less expensive to keep than to get a new client </a:t>
            </a:r>
          </a:p>
          <a:p>
            <a:pPr marL="342900" indent="-342900" eaLnBrk="1" hangingPunct="1"/>
            <a:r>
              <a:rPr lang="en-US" sz="2400" dirty="0" smtClean="0"/>
              <a:t>Focus on long-term relationships, not just that sale</a:t>
            </a:r>
          </a:p>
          <a:p>
            <a:pPr marL="342900" indent="-342900" eaLnBrk="1" hangingPunct="1"/>
            <a:r>
              <a:rPr lang="en-US" sz="2400" dirty="0" smtClean="0"/>
              <a:t>Develop a system</a:t>
            </a:r>
          </a:p>
          <a:p>
            <a:pPr marL="342900" indent="-342900" eaLnBrk="1" hangingPunct="1"/>
            <a:r>
              <a:rPr lang="en-US" sz="2400" dirty="0" smtClean="0"/>
              <a:t>Schedule the whole year</a:t>
            </a:r>
          </a:p>
          <a:p>
            <a:pPr marL="342900" indent="-342900" eaLnBrk="1" hangingPunct="1"/>
            <a:r>
              <a:rPr lang="en-US" sz="2400" dirty="0" smtClean="0"/>
              <a:t>Benefit: Saves you time and money!</a:t>
            </a:r>
          </a:p>
          <a:p>
            <a:pPr marL="342900" indent="-342900" eaLnBrk="1" hangingPunct="1"/>
            <a:r>
              <a:rPr lang="en-US" sz="2400" dirty="0" smtClean="0"/>
              <a:t>Put your schedule in your CRM </a:t>
            </a:r>
          </a:p>
          <a:p>
            <a:pPr marL="800100" lvl="1" indent="-282575" eaLnBrk="1" hangingPunct="1">
              <a:buFont typeface="Wingdings" pitchFamily="2" charset="2"/>
              <a:buNone/>
            </a:pPr>
            <a:r>
              <a:rPr lang="en-US" sz="1800" dirty="0" smtClean="0"/>
              <a:t> </a:t>
            </a:r>
          </a:p>
          <a:p>
            <a:pPr marL="342900" indent="-34290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18435" name="Picture 5" descr="finger w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" y="1447800"/>
            <a:ext cx="3291840" cy="49377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349211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>
          <a:xfrm>
            <a:off x="2128838" y="228600"/>
            <a:ext cx="693896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>
                <a:latin typeface="Rockwell"/>
              </a:rPr>
              <a:t>Your</a:t>
            </a:r>
            <a:r>
              <a:rPr dirty="0" smtClean="0">
                <a:latin typeface="Rockwell"/>
              </a:rPr>
              <a:t> </a:t>
            </a:r>
            <a:r>
              <a:rPr dirty="0">
                <a:latin typeface="Rockwell"/>
              </a:rPr>
              <a:t>Marketing Plan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dirty="0" smtClean="0"/>
              <a:t>What you’ll do </a:t>
            </a:r>
          </a:p>
          <a:p>
            <a:pPr marL="342900" indent="-342900" eaLnBrk="1" hangingPunct="1"/>
            <a:r>
              <a:rPr lang="en-US" dirty="0" smtClean="0"/>
              <a:t>When (monthly)</a:t>
            </a:r>
          </a:p>
          <a:p>
            <a:pPr marL="342900" indent="-342900" eaLnBrk="1" hangingPunct="1"/>
            <a:r>
              <a:rPr lang="en-US" dirty="0" smtClean="0"/>
              <a:t>Who you will target</a:t>
            </a:r>
          </a:p>
          <a:p>
            <a:pPr marL="342900" indent="-342900" eaLnBrk="1" hangingPunct="1"/>
            <a:r>
              <a:rPr lang="en-US" dirty="0" smtClean="0"/>
              <a:t>How </a:t>
            </a:r>
          </a:p>
          <a:p>
            <a:pPr marL="342900" indent="-342900" eaLnBrk="1" hangingPunct="1"/>
            <a:r>
              <a:rPr lang="en-US" dirty="0" smtClean="0"/>
              <a:t>Resources </a:t>
            </a:r>
          </a:p>
          <a:p>
            <a:pPr marL="342900" indent="-342900" eaLnBrk="1" hangingPunct="1"/>
            <a:r>
              <a:rPr lang="en-US" dirty="0" smtClean="0"/>
              <a:t>Budget </a:t>
            </a:r>
          </a:p>
          <a:p>
            <a:pPr marL="860425" lvl="1" indent="-342900" eaLnBrk="1" hangingPunct="1"/>
            <a:r>
              <a:rPr lang="en-US" dirty="0" smtClean="0"/>
              <a:t>5-10% of projected income</a:t>
            </a:r>
          </a:p>
          <a:p>
            <a:pPr marL="800100" lvl="1" indent="-282575" eaLnBrk="1" hangingPunct="1">
              <a:buFont typeface="Wingdings" pitchFamily="2" charset="2"/>
              <a:buNone/>
            </a:pPr>
            <a:r>
              <a:rPr lang="en-US" sz="1800" dirty="0" smtClean="0"/>
              <a:t> </a:t>
            </a:r>
          </a:p>
          <a:p>
            <a:pPr marL="342900" indent="-34290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4" name="Picture 3" descr="MarketingPl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8935" y="1066800"/>
            <a:ext cx="3221665" cy="513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14267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>
          <a:xfrm>
            <a:off x="2128838" y="228600"/>
            <a:ext cx="693896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>
                <a:latin typeface="Rockwell"/>
              </a:rPr>
              <a:t>Greenhouse </a:t>
            </a:r>
            <a:r>
              <a:rPr dirty="0" smtClean="0">
                <a:latin typeface="Rockwell"/>
              </a:rPr>
              <a:t>Resources </a:t>
            </a:r>
            <a:r>
              <a:rPr dirty="0">
                <a:latin typeface="Rockwell"/>
              </a:rPr>
              <a:t>for </a:t>
            </a:r>
            <a:r>
              <a:rPr dirty="0" smtClean="0">
                <a:latin typeface="Rockwell"/>
              </a:rPr>
              <a:t>You</a:t>
            </a:r>
            <a:r>
              <a:rPr lang="en-US" dirty="0" smtClean="0">
                <a:latin typeface="Rockwell"/>
              </a:rPr>
              <a:t> </a:t>
            </a:r>
            <a:r>
              <a:rPr dirty="0" smtClean="0">
                <a:latin typeface="Rockwell"/>
              </a:rPr>
              <a:t> </a:t>
            </a:r>
            <a:endParaRPr dirty="0">
              <a:latin typeface="Rockwell"/>
            </a:endParaRPr>
          </a:p>
        </p:txBody>
      </p:sp>
      <p:sp>
        <p:nvSpPr>
          <p:cNvPr id="20482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dirty="0" smtClean="0"/>
              <a:t>CRM</a:t>
            </a:r>
          </a:p>
          <a:p>
            <a:pPr marL="342900" indent="-342900" eaLnBrk="1" hangingPunct="1"/>
            <a:r>
              <a:rPr lang="en-US" dirty="0" smtClean="0"/>
              <a:t>DMC </a:t>
            </a:r>
          </a:p>
          <a:p>
            <a:pPr marL="342900" indent="-342900" eaLnBrk="1" hangingPunct="1"/>
            <a:r>
              <a:rPr lang="en-US" dirty="0" smtClean="0"/>
              <a:t>Better Homes and</a:t>
            </a:r>
            <a:br>
              <a:rPr lang="en-US" dirty="0" smtClean="0"/>
            </a:br>
            <a:r>
              <a:rPr lang="en-US" dirty="0" smtClean="0"/>
              <a:t>Gardens ® Magazines  </a:t>
            </a:r>
          </a:p>
          <a:p>
            <a:pPr marL="342900" indent="-342900" eaLnBrk="1" hangingPunct="1"/>
            <a:r>
              <a:rPr lang="en-US" dirty="0"/>
              <a:t>Also</a:t>
            </a:r>
            <a:r>
              <a:rPr lang="en-US" dirty="0" smtClean="0"/>
              <a:t>:</a:t>
            </a:r>
          </a:p>
          <a:p>
            <a:pPr marL="860425" lvl="1" indent="-342900" eaLnBrk="1" hangingPunct="1"/>
            <a:r>
              <a:rPr lang="en-US" dirty="0" smtClean="0"/>
              <a:t>Post Cards</a:t>
            </a:r>
          </a:p>
          <a:p>
            <a:pPr marL="860425" lvl="1" indent="-342900" eaLnBrk="1" hangingPunct="1"/>
            <a:r>
              <a:rPr lang="en-US" dirty="0" smtClean="0"/>
              <a:t>Flyers</a:t>
            </a:r>
          </a:p>
          <a:p>
            <a:pPr marL="860425" lvl="1" indent="-342900" eaLnBrk="1" hangingPunct="1"/>
            <a:r>
              <a:rPr lang="en-US" dirty="0" smtClean="0"/>
              <a:t>Email Templates</a:t>
            </a:r>
            <a:endParaRPr lang="en-US" dirty="0"/>
          </a:p>
          <a:p>
            <a:pPr marL="860425" lvl="1" indent="-342900" eaLnBrk="1" hangingPunct="1"/>
            <a:r>
              <a:rPr lang="en-US" dirty="0"/>
              <a:t>Anniversary cards  </a:t>
            </a:r>
          </a:p>
          <a:p>
            <a:pPr marL="800100" lvl="1" indent="-282575" eaLnBrk="1" hangingPunct="1">
              <a:buFont typeface="Wingdings" pitchFamily="2" charset="2"/>
              <a:buNone/>
            </a:pPr>
            <a:r>
              <a:rPr lang="en-US" sz="1800" dirty="0" smtClean="0"/>
              <a:t> </a:t>
            </a:r>
          </a:p>
          <a:p>
            <a:pPr marL="342900" indent="-342900" eaLnBrk="1" hangingPunct="1">
              <a:buFontTx/>
              <a:buNone/>
            </a:pP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343400" y="1552482"/>
            <a:ext cx="1988283" cy="3781518"/>
            <a:chOff x="4365196" y="1447801"/>
            <a:chExt cx="2251075" cy="4065587"/>
          </a:xfrm>
        </p:grpSpPr>
        <p:pic>
          <p:nvPicPr>
            <p:cNvPr id="20483" name="Picture 2"/>
            <p:cNvPicPr>
              <a:picLocks noChangeAspect="1" noChangeArrowheads="1"/>
            </p:cNvPicPr>
            <p:nvPr/>
          </p:nvPicPr>
          <p:blipFill>
            <a:blip r:embed="rId3"/>
            <a:srcRect t="16125" r="1500" b="5624"/>
            <a:stretch>
              <a:fillRect/>
            </a:stretch>
          </p:blipFill>
          <p:spPr bwMode="auto">
            <a:xfrm>
              <a:off x="4366021" y="1447801"/>
              <a:ext cx="2249424" cy="1905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4" name="Picture 2"/>
            <p:cNvPicPr>
              <a:picLocks noChangeAspect="1" noChangeArrowheads="1"/>
            </p:cNvPicPr>
            <p:nvPr/>
          </p:nvPicPr>
          <p:blipFill>
            <a:blip r:embed="rId4"/>
            <a:srcRect t="16594" r="3674" b="5907"/>
            <a:stretch>
              <a:fillRect/>
            </a:stretch>
          </p:blipFill>
          <p:spPr bwMode="auto">
            <a:xfrm>
              <a:off x="4365196" y="3581400"/>
              <a:ext cx="2251075" cy="193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5" name="Group 9"/>
          <p:cNvGrpSpPr>
            <a:grpSpLocks/>
          </p:cNvGrpSpPr>
          <p:nvPr/>
        </p:nvGrpSpPr>
        <p:grpSpPr bwMode="auto">
          <a:xfrm>
            <a:off x="6400800" y="1652541"/>
            <a:ext cx="2257515" cy="3581400"/>
            <a:chOff x="5634038" y="1585913"/>
            <a:chExt cx="3294062" cy="4433887"/>
          </a:xfrm>
        </p:grpSpPr>
        <p:pic>
          <p:nvPicPr>
            <p:cNvPr id="20487" name="Picture 8" descr="D:\My Documents\BSStudio\1005 BHGRE\VPM PPT\better-homes-and-gardens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34038" y="1585913"/>
              <a:ext cx="3294062" cy="443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TextBox 9"/>
            <p:cNvSpPr txBox="1">
              <a:spLocks noChangeArrowheads="1"/>
            </p:cNvSpPr>
            <p:nvPr/>
          </p:nvSpPr>
          <p:spPr bwMode="auto">
            <a:xfrm>
              <a:off x="5723208" y="2232522"/>
              <a:ext cx="427494" cy="334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" b="1">
                  <a:solidFill>
                    <a:srgbClr val="404040"/>
                  </a:solidFill>
                  <a:latin typeface="MetaPlusNormal"/>
                  <a:ea typeface="ＭＳ Ｐゴシック"/>
                  <a:cs typeface="ＭＳ Ｐゴシック"/>
                </a:rPr>
                <a:t>MARCH 2011</a:t>
              </a:r>
            </a:p>
          </p:txBody>
        </p:sp>
      </p:grpSp>
      <p:sp>
        <p:nvSpPr>
          <p:cNvPr id="20486" name="Content Placeholder 8"/>
          <p:cNvSpPr txBox="1">
            <a:spLocks/>
          </p:cNvSpPr>
          <p:nvPr/>
        </p:nvSpPr>
        <p:spPr bwMode="auto">
          <a:xfrm>
            <a:off x="4391115" y="5638800"/>
            <a:ext cx="4343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0"/>
              </a:spcBef>
            </a:pPr>
            <a:r>
              <a:rPr lang="en-US" dirty="0"/>
              <a:t>Check the Greenhouse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dozen of marketing ideas.  </a:t>
            </a:r>
          </a:p>
          <a:p>
            <a:pPr marL="800100" lvl="1" indent="-282575">
              <a:spcBef>
                <a:spcPts val="600"/>
              </a:spcBef>
              <a:buClr>
                <a:srgbClr val="339933"/>
              </a:buClr>
              <a:buFont typeface="Wingdings" pitchFamily="2" charset="2"/>
              <a:buNone/>
            </a:pPr>
            <a:r>
              <a:rPr lang="en-US" sz="1600" dirty="0">
                <a:solidFill>
                  <a:srgbClr val="646464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</a:p>
          <a:p>
            <a:pPr marL="342900" indent="-342900">
              <a:spcBef>
                <a:spcPts val="800"/>
              </a:spcBef>
            </a:pPr>
            <a:endParaRPr lang="en-US" sz="2400" dirty="0">
              <a:solidFill>
                <a:srgbClr val="646464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013365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838" y="228600"/>
            <a:ext cx="693896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>
                <a:latin typeface="Rockwell"/>
              </a:rPr>
              <a:t>Steps to Take Right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dirty="0" smtClean="0"/>
              <a:t>1. Build a call list of 25-30 people</a:t>
            </a:r>
          </a:p>
          <a:p>
            <a:r>
              <a:rPr lang="en-US" dirty="0" smtClean="0"/>
              <a:t>2. Talk to your coach about dialogue and approach</a:t>
            </a:r>
          </a:p>
          <a:p>
            <a:r>
              <a:rPr lang="en-US" dirty="0" smtClean="0"/>
              <a:t>3. </a:t>
            </a:r>
            <a:endParaRPr lang="en-US" dirty="0"/>
          </a:p>
        </p:txBody>
      </p:sp>
      <p:pic>
        <p:nvPicPr>
          <p:cNvPr id="4" name="Picture 3" descr="pick_up_the_pho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43199"/>
            <a:ext cx="4648200" cy="37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2483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844824"/>
            <a:ext cx="6019800" cy="1421903"/>
          </a:xfrm>
        </p:spPr>
        <p:txBody>
          <a:bodyPr/>
          <a:lstStyle/>
          <a:p>
            <a:r>
              <a:rPr lang="en-US" dirty="0" smtClean="0">
                <a:solidFill>
                  <a:srgbClr val="C1D82F"/>
                </a:solidFill>
              </a:rPr>
              <a:t>Who Are We Calling?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Everyone and Anyone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677222"/>
            <a:ext cx="8568952" cy="3168352"/>
          </a:xfrm>
        </p:spPr>
        <p:txBody>
          <a:bodyPr numCol="2">
            <a:normAutofit/>
          </a:bodyPr>
          <a:lstStyle/>
          <a:p>
            <a:pPr algn="ctr"/>
            <a:r>
              <a:rPr lang="en-US" sz="2400" dirty="0" smtClean="0">
                <a:solidFill>
                  <a:srgbClr val="C1D82F"/>
                </a:solidFill>
              </a:rPr>
              <a:t>Open House Attendees</a:t>
            </a:r>
          </a:p>
          <a:p>
            <a:pPr algn="ctr"/>
            <a:r>
              <a:rPr lang="en-US" sz="2400" dirty="0" smtClean="0"/>
              <a:t>Invite People to Open Houses</a:t>
            </a:r>
          </a:p>
          <a:p>
            <a:pPr algn="ctr"/>
            <a:r>
              <a:rPr lang="en-US" sz="2400" dirty="0" smtClean="0">
                <a:solidFill>
                  <a:srgbClr val="C1D82F"/>
                </a:solidFill>
              </a:rPr>
              <a:t>Past Clients for Referrals</a:t>
            </a:r>
          </a:p>
          <a:p>
            <a:pPr algn="ctr"/>
            <a:r>
              <a:rPr lang="en-US" sz="2400" dirty="0" smtClean="0"/>
              <a:t>Internet Leads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Sphere of Influence</a:t>
            </a:r>
          </a:p>
          <a:p>
            <a:pPr algn="ctr"/>
            <a:r>
              <a:rPr lang="en-US" sz="2400" dirty="0" smtClean="0">
                <a:solidFill>
                  <a:srgbClr val="C1D82F"/>
                </a:solidFill>
              </a:rPr>
              <a:t>Farm Area</a:t>
            </a:r>
          </a:p>
          <a:p>
            <a:pPr algn="ctr"/>
            <a:r>
              <a:rPr lang="en-US" sz="2400" dirty="0" smtClean="0"/>
              <a:t>Expired Listings</a:t>
            </a:r>
          </a:p>
          <a:p>
            <a:pPr algn="ctr"/>
            <a:r>
              <a:rPr lang="en-US" sz="2400" dirty="0" smtClean="0">
                <a:solidFill>
                  <a:srgbClr val="C1D82F"/>
                </a:solidFill>
              </a:rPr>
              <a:t>FSBOs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36995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1905000" y="228600"/>
            <a:ext cx="71628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>
                <a:latin typeface="Rockwell"/>
              </a:rPr>
              <a:t>Time To Book Some Appointments</a:t>
            </a:r>
            <a:endParaRPr dirty="0">
              <a:latin typeface="Rockwell"/>
            </a:endParaRPr>
          </a:p>
        </p:txBody>
      </p:sp>
      <p:pic>
        <p:nvPicPr>
          <p:cNvPr id="2" name="Picture 1" descr="shutterstock_664159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52578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>
          <a:xfrm>
            <a:off x="1066800" y="5181600"/>
            <a:ext cx="71628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5400" dirty="0" smtClean="0">
                <a:latin typeface="Rockwell"/>
              </a:rPr>
              <a:t>Good Luck!</a:t>
            </a:r>
            <a:endParaRPr sz="5400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341310282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4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938962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Rockwell"/>
              </a:rPr>
              <a:t>Goals of This Session</a:t>
            </a:r>
            <a:br>
              <a:rPr lang="en-US" dirty="0" smtClean="0">
                <a:latin typeface="Rockwell"/>
              </a:rPr>
            </a:br>
            <a:r>
              <a:rPr sz="2000" i="1" dirty="0" smtClean="0">
                <a:latin typeface="Rockwell"/>
              </a:rPr>
              <a:t>At the end of this session, you’ll have the tools to:  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ts val="1500"/>
              </a:spcBef>
            </a:pPr>
            <a:r>
              <a:rPr lang="en-US" sz="2000" dirty="0" smtClean="0"/>
              <a:t>Get an appointment on the phone 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500"/>
              </a:spcBef>
            </a:pPr>
            <a:r>
              <a:rPr lang="en-US" sz="2000" dirty="0" smtClean="0"/>
              <a:t>Handle the common objections encountered on the phone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500"/>
              </a:spcBef>
            </a:pPr>
            <a:r>
              <a:rPr lang="en-US" sz="2000" dirty="0" smtClean="0"/>
              <a:t>Ask qualifying questions on the phone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500"/>
              </a:spcBef>
            </a:pPr>
            <a:r>
              <a:rPr lang="en-US" sz="2000" dirty="0" smtClean="0"/>
              <a:t>Follow a process to get an appointment on email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500"/>
              </a:spcBef>
            </a:pPr>
            <a:r>
              <a:rPr lang="en-US" sz="2000" dirty="0" smtClean="0"/>
              <a:t>Handle common objections encountered through email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500"/>
              </a:spcBef>
            </a:pPr>
            <a:r>
              <a:rPr lang="en-US" sz="2000" dirty="0" smtClean="0"/>
              <a:t>Ask qualifying questions on email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500"/>
              </a:spcBef>
            </a:pPr>
            <a:r>
              <a:rPr lang="en-US" sz="2000" dirty="0" smtClean="0"/>
              <a:t>Determine who is qualified to work with you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500"/>
              </a:spcBef>
            </a:pPr>
            <a:r>
              <a:rPr lang="en-US" sz="2000" dirty="0" smtClean="0"/>
              <a:t>Develop a plan for “Clients for Life” 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500"/>
              </a:spcBef>
            </a:pPr>
            <a:r>
              <a:rPr lang="en-US" sz="2000" dirty="0" smtClean="0"/>
              <a:t>Get you ready for the Power Hour call session</a:t>
            </a:r>
            <a:endParaRPr lang="en-US" sz="2000" dirty="0" smtClean="0"/>
          </a:p>
          <a:p>
            <a:pPr marL="800100" lvl="1" indent="-282575" eaLnBrk="1" hangingPunct="1">
              <a:buFont typeface="Wingdings" pitchFamily="2" charset="2"/>
              <a:buNone/>
            </a:pPr>
            <a:r>
              <a:rPr lang="en-US" sz="1800" dirty="0" smtClean="0"/>
              <a:t> </a:t>
            </a:r>
          </a:p>
          <a:p>
            <a:pPr marL="342900" indent="-342900" eaLnBrk="1" hangingPunct="1">
              <a:buFontTx/>
              <a:buNone/>
            </a:pPr>
            <a:endParaRPr lang="en-US" dirty="0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8229600" y="5791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8382000" y="5867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417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dirty="0">
                <a:latin typeface="Rockwell"/>
              </a:rPr>
              <a:t>Resources for Session </a:t>
            </a:r>
            <a:r>
              <a:rPr lang="en-US" dirty="0" smtClean="0">
                <a:latin typeface="Rockwell"/>
              </a:rPr>
              <a:t>Six</a:t>
            </a:r>
            <a:endParaRPr dirty="0">
              <a:latin typeface="Rockwell"/>
            </a:endParaRPr>
          </a:p>
        </p:txBody>
      </p:sp>
      <p:sp>
        <p:nvSpPr>
          <p:cNvPr id="9218" name="Rectangle 3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Your marketing plan for ‘clients for life’</a:t>
            </a:r>
          </a:p>
          <a:p>
            <a:pPr eaLnBrk="1" hangingPunct="1"/>
            <a:r>
              <a:rPr lang="en-US" dirty="0" smtClean="0"/>
              <a:t>Call Session Survey</a:t>
            </a:r>
          </a:p>
          <a:p>
            <a:pPr eaLnBrk="1" hangingPunct="1"/>
            <a:r>
              <a:rPr lang="en-US" dirty="0" smtClean="0"/>
              <a:t>Your 3 reports </a:t>
            </a:r>
          </a:p>
          <a:p>
            <a:pPr lvl="1" eaLnBrk="1" hangingPunct="1"/>
            <a:r>
              <a:rPr lang="en-US" dirty="0" smtClean="0"/>
              <a:t>Weekly schedule</a:t>
            </a:r>
          </a:p>
          <a:p>
            <a:pPr lvl="1" eaLnBrk="1" hangingPunct="1"/>
            <a:r>
              <a:rPr lang="en-US" dirty="0" smtClean="0"/>
              <a:t>Action Plan Checklist</a:t>
            </a:r>
          </a:p>
          <a:p>
            <a:pPr lvl="1" eaLnBrk="1" hangingPunct="1"/>
            <a:r>
              <a:rPr lang="en-US" dirty="0" smtClean="0"/>
              <a:t>Self-analysis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" b="7356"/>
          <a:stretch/>
        </p:blipFill>
        <p:spPr>
          <a:xfrm>
            <a:off x="364442" y="1600200"/>
            <a:ext cx="3293158" cy="42707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270479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4"/>
          <p:cNvSpPr>
            <a:spLocks noGrp="1"/>
          </p:cNvSpPr>
          <p:nvPr>
            <p:ph type="title"/>
          </p:nvPr>
        </p:nvSpPr>
        <p:spPr>
          <a:xfrm>
            <a:off x="2128838" y="228600"/>
            <a:ext cx="693896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dirty="0">
                <a:latin typeface="Rockwell"/>
              </a:rPr>
              <a:t>Another Lead Generating Source:</a:t>
            </a:r>
            <a:br>
              <a:rPr dirty="0">
                <a:latin typeface="Rockwell"/>
              </a:rPr>
            </a:br>
            <a:r>
              <a:rPr dirty="0">
                <a:latin typeface="Rockwell"/>
              </a:rPr>
              <a:t>Appointments on the Phone or Email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dirty="0"/>
              <a:t>Decide what you want from the call vs. </a:t>
            </a:r>
            <a:br>
              <a:rPr lang="en-US" dirty="0"/>
            </a:br>
            <a:r>
              <a:rPr lang="en-US" dirty="0"/>
              <a:t>what the caller wants….. </a:t>
            </a:r>
          </a:p>
          <a:p>
            <a:pPr marL="342900" indent="-342900" eaLnBrk="1" hangingPunct="1"/>
            <a:r>
              <a:rPr lang="en-US" dirty="0"/>
              <a:t>Use the Home Information </a:t>
            </a:r>
            <a:r>
              <a:rPr lang="en-US" dirty="0" smtClean="0"/>
              <a:t>Form (</a:t>
            </a:r>
            <a:r>
              <a:rPr lang="en-US" dirty="0"/>
              <a:t>buyer qualifier)</a:t>
            </a:r>
          </a:p>
          <a:p>
            <a:pPr marL="342900" indent="-342900" eaLnBrk="1" hangingPunct="1"/>
            <a:r>
              <a:rPr lang="en-US" dirty="0"/>
              <a:t>Use </a:t>
            </a:r>
            <a:r>
              <a:rPr lang="en-US" dirty="0" smtClean="0"/>
              <a:t>the qualifying </a:t>
            </a:r>
            <a:r>
              <a:rPr lang="en-US" dirty="0"/>
              <a:t>questions in this process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qualifying </a:t>
            </a:r>
            <a:r>
              <a:rPr lang="en-US" dirty="0" smtClean="0"/>
              <a:t>callers</a:t>
            </a:r>
          </a:p>
          <a:p>
            <a:pPr marL="342900" indent="-342900"/>
            <a:r>
              <a:rPr lang="en-US" dirty="0"/>
              <a:t>Don’t show the buyer homes if you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haven’t </a:t>
            </a:r>
            <a:r>
              <a:rPr lang="en-US"/>
              <a:t>qualified </a:t>
            </a:r>
            <a:r>
              <a:rPr lang="en-US" smtClean="0"/>
              <a:t>them</a:t>
            </a:r>
            <a:endParaRPr lang="en-US" dirty="0"/>
          </a:p>
          <a:p>
            <a:pPr marL="342900" indent="-342900"/>
            <a:r>
              <a:rPr lang="en-US" dirty="0"/>
              <a:t> If the potential client won’t answer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your </a:t>
            </a:r>
            <a:r>
              <a:rPr lang="en-US" dirty="0"/>
              <a:t>questions, you should…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(standards)</a:t>
            </a:r>
            <a:endParaRPr lang="en-US" dirty="0"/>
          </a:p>
          <a:p>
            <a:pPr marL="342900" indent="-34290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7" name="Picture 4" descr="little girl with phon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48400" y="3887787"/>
            <a:ext cx="2543092" cy="243681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907181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4"/>
          <p:cNvSpPr>
            <a:spLocks noGrp="1"/>
          </p:cNvSpPr>
          <p:nvPr>
            <p:ph type="title"/>
          </p:nvPr>
        </p:nvSpPr>
        <p:spPr>
          <a:xfrm>
            <a:off x="2128838" y="228600"/>
            <a:ext cx="693896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dirty="0">
                <a:latin typeface="Rockwell"/>
              </a:rPr>
              <a:t>Critical Telephone Skill for Getting Appointments on the Phone or Email</a:t>
            </a:r>
          </a:p>
        </p:txBody>
      </p:sp>
      <p:sp>
        <p:nvSpPr>
          <p:cNvPr id="11266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Tx/>
              <a:buNone/>
            </a:pPr>
            <a:r>
              <a:rPr lang="en-US" dirty="0" smtClean="0"/>
              <a:t>Follow the three steps here: </a:t>
            </a:r>
            <a:br>
              <a:rPr lang="en-US" dirty="0" smtClean="0"/>
            </a:br>
            <a:r>
              <a:rPr lang="en-US" dirty="0" smtClean="0"/>
              <a:t>First, give a feature that the caller has told you is important to him/her. Then, attach a possible benefit. Finally, ask the caller if that benefit is important to him/her. Here’s the process:</a:t>
            </a:r>
          </a:p>
          <a:p>
            <a:pPr marL="800100" lvl="1" indent="-282575" eaLnBrk="1" hangingPunct="1">
              <a:buFont typeface="Wingdings" pitchFamily="2" charset="2"/>
              <a:buNone/>
            </a:pPr>
            <a:r>
              <a:rPr lang="en-US" sz="1800" dirty="0" smtClean="0"/>
              <a:t> </a:t>
            </a:r>
          </a:p>
          <a:p>
            <a:pPr marL="342900" indent="-34290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11267" name="Picture 6" descr="the most critical sales sk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581400"/>
            <a:ext cx="6629400" cy="290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53485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>
          <a:xfrm>
            <a:off x="2128838" y="228600"/>
            <a:ext cx="6940296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dirty="0">
                <a:latin typeface="Rockwell"/>
              </a:rPr>
              <a:t>A System for Qualifying Potential Clients on the Phone or Email</a:t>
            </a:r>
          </a:p>
        </p:txBody>
      </p:sp>
      <p:sp>
        <p:nvSpPr>
          <p:cNvPr id="12290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dirty="0" smtClean="0"/>
              <a:t>Ask, “What attracted you?”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 eaLnBrk="1" hangingPunct="1"/>
            <a:r>
              <a:rPr lang="en-US" dirty="0" smtClean="0"/>
              <a:t>Ask caller to read ad or promotion (or identify it)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 eaLnBrk="1" hangingPunct="1"/>
            <a:r>
              <a:rPr lang="en-US" dirty="0" smtClean="0"/>
              <a:t>Using that feature, use the process</a:t>
            </a:r>
            <a:br>
              <a:rPr lang="en-US" dirty="0" smtClean="0"/>
            </a:br>
            <a:r>
              <a:rPr lang="en-US" dirty="0" smtClean="0"/>
              <a:t>of feature-benefit-question</a:t>
            </a:r>
          </a:p>
          <a:p>
            <a:pPr marL="342900" indent="-342900" eaLnBrk="1" hangingPunct="1"/>
            <a:r>
              <a:rPr lang="en-US" dirty="0" smtClean="0"/>
              <a:t>Probe </a:t>
            </a:r>
          </a:p>
          <a:p>
            <a:pPr marL="342900" indent="-342900" eaLnBrk="1" hangingPunct="1"/>
            <a:r>
              <a:rPr lang="en-US" dirty="0" smtClean="0"/>
              <a:t>Ask qualifying questions</a:t>
            </a:r>
          </a:p>
          <a:p>
            <a:pPr marL="342900" indent="-342900" eaLnBrk="1" hangingPunct="1"/>
            <a:r>
              <a:rPr lang="en-US" dirty="0" smtClean="0"/>
              <a:t>Make appointment </a:t>
            </a:r>
          </a:p>
          <a:p>
            <a:pPr marL="800100" lvl="1" indent="-282575" eaLnBrk="1" hangingPunct="1">
              <a:buFont typeface="Wingdings" pitchFamily="2" charset="2"/>
              <a:buNone/>
            </a:pPr>
            <a:r>
              <a:rPr lang="en-US" sz="1800" dirty="0" smtClean="0"/>
              <a:t> </a:t>
            </a:r>
          </a:p>
          <a:p>
            <a:pPr marL="342900" indent="-34290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47393"/>
            <a:ext cx="3909262" cy="247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5628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2128838" y="228600"/>
            <a:ext cx="693896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>
                <a:latin typeface="Rockwell"/>
              </a:rPr>
              <a:t>Qualifying </a:t>
            </a:r>
            <a:r>
              <a:rPr lang="en-US" dirty="0" smtClean="0">
                <a:latin typeface="Rockwell"/>
              </a:rPr>
              <a:t>Questions</a:t>
            </a:r>
            <a:endParaRPr dirty="0">
              <a:latin typeface="Rockwell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have you been looking?</a:t>
            </a:r>
          </a:p>
          <a:p>
            <a:r>
              <a:rPr lang="en-US" dirty="0" smtClean="0"/>
              <a:t>Been pre-qualified/pre-approved?</a:t>
            </a:r>
          </a:p>
          <a:p>
            <a:r>
              <a:rPr lang="en-US" dirty="0" smtClean="0"/>
              <a:t>Working with other agents?</a:t>
            </a:r>
          </a:p>
          <a:p>
            <a:r>
              <a:rPr lang="en-US" dirty="0" smtClean="0"/>
              <a:t>Home to sell?</a:t>
            </a:r>
          </a:p>
          <a:p>
            <a:r>
              <a:rPr lang="en-US" dirty="0" smtClean="0"/>
              <a:t>When do you have to move?</a:t>
            </a:r>
          </a:p>
          <a:p>
            <a:r>
              <a:rPr lang="en-US" dirty="0" smtClean="0"/>
              <a:t>How many homes have you looked at?</a:t>
            </a:r>
          </a:p>
          <a:p>
            <a:r>
              <a:rPr lang="en-US" dirty="0" smtClean="0"/>
              <a:t>What’s stopping you from purchasing? </a:t>
            </a:r>
          </a:p>
        </p:txBody>
      </p:sp>
      <p:pic>
        <p:nvPicPr>
          <p:cNvPr id="36868" name="Picture 4" descr="question mark coll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600200"/>
            <a:ext cx="2366963" cy="319563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02247190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4"/>
          <p:cNvSpPr>
            <a:spLocks noGrp="1"/>
          </p:cNvSpPr>
          <p:nvPr>
            <p:ph type="title"/>
          </p:nvPr>
        </p:nvSpPr>
        <p:spPr>
          <a:xfrm>
            <a:off x="2128838" y="228600"/>
            <a:ext cx="693896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>
                <a:latin typeface="Rockwell"/>
              </a:rPr>
              <a:t>Communication Guidelines </a:t>
            </a:r>
          </a:p>
        </p:txBody>
      </p:sp>
      <p:sp>
        <p:nvSpPr>
          <p:cNvPr id="13314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dirty="0" smtClean="0"/>
              <a:t>Ask questions/probe</a:t>
            </a:r>
          </a:p>
          <a:p>
            <a:pPr marL="342900" indent="-342900" eaLnBrk="1" hangingPunct="1"/>
            <a:r>
              <a:rPr lang="en-US" dirty="0" smtClean="0"/>
              <a:t>Let them talk ¾ of the time</a:t>
            </a:r>
          </a:p>
          <a:p>
            <a:pPr marL="342900" indent="-342900" eaLnBrk="1" hangingPunct="1"/>
            <a:r>
              <a:rPr lang="en-US" dirty="0" smtClean="0"/>
              <a:t>Don’t interrupt</a:t>
            </a:r>
          </a:p>
          <a:p>
            <a:pPr marL="342900" indent="-342900" eaLnBrk="1" hangingPunct="1"/>
            <a:r>
              <a:rPr lang="en-US" dirty="0" smtClean="0"/>
              <a:t>Pace and mirror the conversation</a:t>
            </a:r>
          </a:p>
          <a:p>
            <a:pPr marL="342900" indent="-342900" eaLnBrk="1" hangingPunct="1"/>
            <a:r>
              <a:rPr lang="en-US" dirty="0" smtClean="0"/>
              <a:t>Don’t give away all the features</a:t>
            </a:r>
            <a:r>
              <a:rPr lang="en-US" sz="1800" dirty="0" smtClean="0"/>
              <a:t> </a:t>
            </a:r>
          </a:p>
          <a:p>
            <a:pPr marL="342900" indent="-34290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20484" name="Picture 3" descr="concern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575391"/>
            <a:ext cx="3276600" cy="276800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1143000" y="4953000"/>
            <a:ext cx="685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+mn-lt"/>
              </a:rPr>
              <a:t>Your goal: </a:t>
            </a:r>
            <a:br>
              <a:rPr lang="en-US" sz="2400" i="1" dirty="0">
                <a:latin typeface="+mn-lt"/>
              </a:rPr>
            </a:br>
            <a:r>
              <a:rPr lang="en-US" sz="2400" i="1" dirty="0">
                <a:latin typeface="+mn-lt"/>
              </a:rPr>
              <a:t>Qualify and make an appointment </a:t>
            </a:r>
            <a:br>
              <a:rPr lang="en-US" sz="2400" i="1" dirty="0">
                <a:latin typeface="+mn-lt"/>
              </a:rPr>
            </a:br>
            <a:r>
              <a:rPr lang="en-US" sz="2400" i="1" dirty="0">
                <a:latin typeface="+mn-lt"/>
              </a:rPr>
              <a:t>(to formally qualify or to </a:t>
            </a:r>
            <a:r>
              <a:rPr lang="en-US" sz="2400" i="1" dirty="0" smtClean="0">
                <a:latin typeface="+mn-lt"/>
              </a:rPr>
              <a:t>show) </a:t>
            </a:r>
            <a:endParaRPr lang="en-US" sz="2400" i="1" dirty="0">
              <a:latin typeface="+mn-lt"/>
            </a:endParaRPr>
          </a:p>
          <a:p>
            <a:pPr algn="ctr"/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78810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>
          <a:xfrm>
            <a:off x="2128838" y="228600"/>
            <a:ext cx="693896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>
                <a:latin typeface="Rockwell"/>
              </a:rPr>
              <a:t>Handling Objections on the </a:t>
            </a:r>
            <a:br>
              <a:rPr lang="en-US" dirty="0">
                <a:latin typeface="Rockwell"/>
              </a:rPr>
            </a:br>
            <a:r>
              <a:rPr lang="en-US" dirty="0">
                <a:latin typeface="Rockwell"/>
              </a:rPr>
              <a:t>Phone or Email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00000"/>
              </a:lnSpc>
              <a:buFontTx/>
              <a:buNone/>
            </a:pPr>
            <a:r>
              <a:rPr lang="en-US" sz="3600" dirty="0" smtClean="0"/>
              <a:t>Use the AAA Method </a:t>
            </a:r>
          </a:p>
          <a:p>
            <a:pPr marL="342900" indent="-342900" eaLnBrk="1" hangingPunct="1">
              <a:lnSpc>
                <a:spcPct val="150000"/>
              </a:lnSpc>
            </a:pPr>
            <a:r>
              <a:rPr lang="en-US" sz="3600" dirty="0" smtClean="0"/>
              <a:t> A     Agree </a:t>
            </a:r>
          </a:p>
          <a:p>
            <a:pPr marL="342900" indent="-342900" eaLnBrk="1" hangingPunct="1">
              <a:lnSpc>
                <a:spcPct val="150000"/>
              </a:lnSpc>
            </a:pPr>
            <a:r>
              <a:rPr lang="en-US" sz="3600" dirty="0" smtClean="0"/>
              <a:t> A     Ask</a:t>
            </a:r>
          </a:p>
          <a:p>
            <a:pPr marL="342900" indent="-342900" eaLnBrk="1" hangingPunct="1">
              <a:lnSpc>
                <a:spcPct val="150000"/>
              </a:lnSpc>
            </a:pPr>
            <a:r>
              <a:rPr lang="en-US" sz="3600" dirty="0" smtClean="0"/>
              <a:t> A     Answer </a:t>
            </a:r>
          </a:p>
          <a:p>
            <a:pPr marL="800100" lvl="1" indent="-282575" eaLnBrk="1" hangingPunct="1">
              <a:buFont typeface="Wingdings" pitchFamily="2" charset="2"/>
              <a:buNone/>
            </a:pPr>
            <a:r>
              <a:rPr lang="en-US" sz="1800" dirty="0" smtClean="0"/>
              <a:t> </a:t>
            </a:r>
          </a:p>
          <a:p>
            <a:pPr marL="342900" indent="-34290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14339" name="Picture 3" descr="DownloadedFile.jpeg"/>
          <p:cNvPicPr>
            <a:picLocks noChangeAspect="1"/>
          </p:cNvPicPr>
          <p:nvPr/>
        </p:nvPicPr>
        <p:blipFill rotWithShape="1">
          <a:blip r:embed="rId3"/>
          <a:srcRect b="4172"/>
          <a:stretch/>
        </p:blipFill>
        <p:spPr bwMode="auto">
          <a:xfrm>
            <a:off x="5486400" y="1597721"/>
            <a:ext cx="2895600" cy="4717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053853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BHGRE">
      <a:dk1>
        <a:srgbClr val="339933"/>
      </a:dk1>
      <a:lt1>
        <a:sysClr val="window" lastClr="FFFFFF"/>
      </a:lt1>
      <a:dk2>
        <a:srgbClr val="646464"/>
      </a:dk2>
      <a:lt2>
        <a:srgbClr val="FFFFFF"/>
      </a:lt2>
      <a:accent1>
        <a:srgbClr val="339933"/>
      </a:accent1>
      <a:accent2>
        <a:srgbClr val="646464"/>
      </a:accent2>
      <a:accent3>
        <a:srgbClr val="C1D82F"/>
      </a:accent3>
      <a:accent4>
        <a:srgbClr val="0095D6"/>
      </a:accent4>
      <a:accent5>
        <a:srgbClr val="FFC514"/>
      </a:accent5>
      <a:accent6>
        <a:srgbClr val="E36C09"/>
      </a:accent6>
      <a:hlink>
        <a:srgbClr val="0095D6"/>
      </a:hlink>
      <a:folHlink>
        <a:srgbClr val="6464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663</Words>
  <Application>Microsoft Macintosh PowerPoint</Application>
  <PresentationFormat>On-screen Show (4:3)</PresentationFormat>
  <Paragraphs>161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Goals of This Session At the end of this session, you’ll have the tools to:  </vt:lpstr>
      <vt:lpstr>Resources for Session Six</vt:lpstr>
      <vt:lpstr>Another Lead Generating Source: Appointments on the Phone or Email</vt:lpstr>
      <vt:lpstr>Critical Telephone Skill for Getting Appointments on the Phone or Email</vt:lpstr>
      <vt:lpstr>A System for Qualifying Potential Clients on the Phone or Email</vt:lpstr>
      <vt:lpstr>Qualifying Questions</vt:lpstr>
      <vt:lpstr>Communication Guidelines </vt:lpstr>
      <vt:lpstr>Handling Objections on the  Phone or Email</vt:lpstr>
      <vt:lpstr>Common Objections </vt:lpstr>
      <vt:lpstr>Example: AAA Method</vt:lpstr>
      <vt:lpstr>Skill Practice:  Answering Incoming Calls</vt:lpstr>
      <vt:lpstr>You Got Them—Now Keep Them! Create a ‘Marketing Plan for Life’</vt:lpstr>
      <vt:lpstr>Your Marketing Plan</vt:lpstr>
      <vt:lpstr>Greenhouse Resources for You  </vt:lpstr>
      <vt:lpstr>Steps to Take Right Now</vt:lpstr>
      <vt:lpstr>Who Are We Calling? Everyone and Anyone</vt:lpstr>
      <vt:lpstr>Time To Book Some Appointments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L.</dc:creator>
  <cp:lastModifiedBy>Karlton Utter</cp:lastModifiedBy>
  <cp:revision>59</cp:revision>
  <dcterms:created xsi:type="dcterms:W3CDTF">2012-09-19T15:16:42Z</dcterms:created>
  <dcterms:modified xsi:type="dcterms:W3CDTF">2015-10-14T18:14:02Z</dcterms:modified>
</cp:coreProperties>
</file>