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mp"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9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2" r:id="rId30"/>
    <p:sldId id="286" r:id="rId31"/>
    <p:sldId id="285" r:id="rId32"/>
    <p:sldId id="287" r:id="rId33"/>
    <p:sldId id="288" r:id="rId34"/>
    <p:sldId id="289" r:id="rId35"/>
    <p:sldId id="290" r:id="rId36"/>
    <p:sldId id="292" r:id="rId37"/>
  </p:sldIdLst>
  <p:sldSz cx="9144000" cy="6858000" type="screen4x3"/>
  <p:notesSz cx="7077075" cy="9051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465" autoAdjust="0"/>
    <p:restoredTop sz="61989" autoAdjust="0"/>
  </p:normalViewPr>
  <p:slideViewPr>
    <p:cSldViewPr>
      <p:cViewPr>
        <p:scale>
          <a:sx n="60" d="100"/>
          <a:sy n="60" d="100"/>
        </p:scale>
        <p:origin x="-3432" y="-160"/>
      </p:cViewPr>
      <p:guideLst>
        <p:guide orient="horz" pos="2160"/>
        <p:guide orient="horz" pos="4149"/>
        <p:guide pos="2880"/>
      </p:guideLst>
    </p:cSldViewPr>
  </p:slideViewPr>
  <p:notesTextViewPr>
    <p:cViewPr>
      <p:scale>
        <a:sx n="1" d="1"/>
        <a:sy n="1" d="1"/>
      </p:scale>
      <p:origin x="0" y="0"/>
    </p:cViewPr>
  </p:notesTextViewPr>
  <p:sorterViewPr>
    <p:cViewPr>
      <p:scale>
        <a:sx n="100" d="100"/>
        <a:sy n="100" d="100"/>
      </p:scale>
      <p:origin x="0" y="272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66733" cy="4525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84995" name="Rectangle 3"/>
          <p:cNvSpPr>
            <a:spLocks noGrp="1" noChangeArrowheads="1"/>
          </p:cNvSpPr>
          <p:nvPr>
            <p:ph type="dt" sz="quarter" idx="1"/>
          </p:nvPr>
        </p:nvSpPr>
        <p:spPr bwMode="auto">
          <a:xfrm>
            <a:off x="4008705" y="0"/>
            <a:ext cx="3066733" cy="4525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B7265C91-0985-45B5-B1AE-772C5DE4549E}" type="datetimeFigureOut">
              <a:rPr lang="en-US"/>
              <a:pPr>
                <a:defRPr/>
              </a:pPr>
              <a:t>2/10/16</a:t>
            </a:fld>
            <a:endParaRPr lang="en-US"/>
          </a:p>
        </p:txBody>
      </p:sp>
      <p:sp>
        <p:nvSpPr>
          <p:cNvPr id="84996" name="Rectangle 4"/>
          <p:cNvSpPr>
            <a:spLocks noGrp="1" noChangeArrowheads="1"/>
          </p:cNvSpPr>
          <p:nvPr>
            <p:ph type="ftr" sz="quarter" idx="2"/>
          </p:nvPr>
        </p:nvSpPr>
        <p:spPr bwMode="auto">
          <a:xfrm>
            <a:off x="0" y="8597758"/>
            <a:ext cx="3066733" cy="4525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84997" name="Rectangle 5"/>
          <p:cNvSpPr>
            <a:spLocks noGrp="1" noChangeArrowheads="1"/>
          </p:cNvSpPr>
          <p:nvPr>
            <p:ph type="sldNum" sz="quarter" idx="3"/>
          </p:nvPr>
        </p:nvSpPr>
        <p:spPr bwMode="auto">
          <a:xfrm>
            <a:off x="4008705" y="8597758"/>
            <a:ext cx="3066733" cy="4525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4FFECB4B-6441-4059-8883-CCF6710A9ECF}" type="slidenum">
              <a:rPr lang="en-US"/>
              <a:pPr>
                <a:defRPr/>
              </a:pPr>
              <a:t>‹#›</a:t>
            </a:fld>
            <a:endParaRPr lang="en-US"/>
          </a:p>
        </p:txBody>
      </p:sp>
    </p:spTree>
    <p:extLst>
      <p:ext uri="{BB962C8B-B14F-4D97-AF65-F5344CB8AC3E}">
        <p14:creationId xmlns:p14="http://schemas.microsoft.com/office/powerpoint/2010/main" val="702093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66733" cy="4525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en-US"/>
          </a:p>
        </p:txBody>
      </p:sp>
      <p:sp>
        <p:nvSpPr>
          <p:cNvPr id="18435" name="Rectangle 3"/>
          <p:cNvSpPr>
            <a:spLocks noGrp="1" noChangeArrowheads="1"/>
          </p:cNvSpPr>
          <p:nvPr>
            <p:ph type="dt" idx="1"/>
          </p:nvPr>
        </p:nvSpPr>
        <p:spPr bwMode="auto">
          <a:xfrm>
            <a:off x="4008705" y="0"/>
            <a:ext cx="3066733" cy="4525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mn-cs"/>
              </a:defRPr>
            </a:lvl1pPr>
          </a:lstStyle>
          <a:p>
            <a:pPr>
              <a:defRPr/>
            </a:pPr>
            <a:fld id="{974F2CCE-6E88-4BEA-86EF-9580D1155F69}" type="datetimeFigureOut">
              <a:rPr lang="en-US"/>
              <a:pPr>
                <a:defRPr/>
              </a:pPr>
              <a:t>2/10/16</a:t>
            </a:fld>
            <a:endParaRPr lang="en-US"/>
          </a:p>
        </p:txBody>
      </p:sp>
      <p:sp>
        <p:nvSpPr>
          <p:cNvPr id="40964" name="Rectangle 4"/>
          <p:cNvSpPr>
            <a:spLocks noGrp="1" noRot="1" noChangeAspect="1" noChangeArrowheads="1" noTextEdit="1"/>
          </p:cNvSpPr>
          <p:nvPr>
            <p:ph type="sldImg" idx="2"/>
          </p:nvPr>
        </p:nvSpPr>
        <p:spPr bwMode="auto">
          <a:xfrm>
            <a:off x="1276350" y="679450"/>
            <a:ext cx="4524375" cy="3394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707708" y="4299665"/>
            <a:ext cx="5661660" cy="40733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597758"/>
            <a:ext cx="3066733" cy="4525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en-US"/>
          </a:p>
        </p:txBody>
      </p:sp>
      <p:sp>
        <p:nvSpPr>
          <p:cNvPr id="18439" name="Rectangle 7"/>
          <p:cNvSpPr>
            <a:spLocks noGrp="1" noChangeArrowheads="1"/>
          </p:cNvSpPr>
          <p:nvPr>
            <p:ph type="sldNum" sz="quarter" idx="5"/>
          </p:nvPr>
        </p:nvSpPr>
        <p:spPr bwMode="auto">
          <a:xfrm>
            <a:off x="4008705" y="8597758"/>
            <a:ext cx="3066733" cy="4525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mn-cs"/>
              </a:defRPr>
            </a:lvl1pPr>
          </a:lstStyle>
          <a:p>
            <a:pPr>
              <a:defRPr/>
            </a:pPr>
            <a:fld id="{8AC8A328-98E8-41BD-9834-1A118B72B55F}" type="slidenum">
              <a:rPr lang="en-US"/>
              <a:pPr>
                <a:defRPr/>
              </a:pPr>
              <a:t>‹#›</a:t>
            </a:fld>
            <a:endParaRPr lang="en-US"/>
          </a:p>
        </p:txBody>
      </p:sp>
    </p:spTree>
    <p:extLst>
      <p:ext uri="{BB962C8B-B14F-4D97-AF65-F5344CB8AC3E}">
        <p14:creationId xmlns:p14="http://schemas.microsoft.com/office/powerpoint/2010/main" val="29404501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brandongaille.com/9-incredible-real-estate-social-media-marketing-statistics/"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679450"/>
            <a:ext cx="4524375" cy="3394075"/>
          </a:xfrm>
        </p:spPr>
      </p:sp>
      <p:sp>
        <p:nvSpPr>
          <p:cNvPr id="3" name="Notes Placeholder 2"/>
          <p:cNvSpPr>
            <a:spLocks noGrp="1"/>
          </p:cNvSpPr>
          <p:nvPr>
            <p:ph type="body" idx="1"/>
          </p:nvPr>
        </p:nvSpPr>
        <p:spPr/>
        <p:txBody>
          <a:bodyPr>
            <a:normAutofit/>
          </a:bodyPr>
          <a:lstStyle/>
          <a:p>
            <a:r>
              <a:rPr lang="en-US" dirty="0" smtClean="0"/>
              <a:t>Good Afternoon/Morning…..How</a:t>
            </a:r>
            <a:r>
              <a:rPr lang="en-US" baseline="0" dirty="0" smtClean="0"/>
              <a:t> is everyone today?</a:t>
            </a:r>
          </a:p>
          <a:p>
            <a:endParaRPr lang="en-US" baseline="0" dirty="0" smtClean="0"/>
          </a:p>
          <a:p>
            <a:r>
              <a:rPr lang="en-US" baseline="0" dirty="0" smtClean="0"/>
              <a:t>Possible questions:  Who has warmest weather?  What’s the temperature where you are right now?</a:t>
            </a:r>
          </a:p>
          <a:p>
            <a:endParaRPr lang="en-US" baseline="0" dirty="0" smtClean="0"/>
          </a:p>
          <a:p>
            <a:r>
              <a:rPr lang="en-US" baseline="0" dirty="0" smtClean="0"/>
              <a:t>Okay…welcome back!  Congratulate yourselves are making it back out today!  Commitment is a big pare of success.  (Insert story…university grad, mailroom….it showed goals and commitments…showing up, it what separates the good from the great)  So, I guess everyone here is great!!  As we work through this course and you start prospecting, you will start to see your business pick up, but, still remember to get on these calls….be proactive with your business, don’t let it rule you!   Before we get into anything “too deep”…..I am going to run a quick poll…..remember it’s anonymous, we’re not here to “punish” we’re here to help.    (POLL….homework, yes or no:  time block, goal sheet, efficiency tracker, add 50 people to your database).  I just want to see how we’re doing!  Great….if you had any challenges to implementation, feel free to reach out and we can help!    I hate to put anyone on the spot…..but, did anyone on the call want to share a success that they had in their business last week?  Awesome…let’s go!</a:t>
            </a:r>
            <a:endParaRPr lang="en-US" dirty="0"/>
          </a:p>
        </p:txBody>
      </p:sp>
      <p:sp>
        <p:nvSpPr>
          <p:cNvPr id="4" name="Slide Number Placeholder 3"/>
          <p:cNvSpPr>
            <a:spLocks noGrp="1"/>
          </p:cNvSpPr>
          <p:nvPr>
            <p:ph type="sldNum" sz="quarter" idx="10"/>
          </p:nvPr>
        </p:nvSpPr>
        <p:spPr/>
        <p:txBody>
          <a:bodyPr/>
          <a:lstStyle/>
          <a:p>
            <a:pPr>
              <a:defRPr/>
            </a:pPr>
            <a:fld id="{F5204661-2A97-40B8-8AEF-44E8ABFE664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 6 &amp;</a:t>
            </a:r>
            <a:r>
              <a:rPr lang="en-US" sz="1200" kern="1200" baseline="0" dirty="0" smtClean="0">
                <a:solidFill>
                  <a:schemeClr val="tx1"/>
                </a:solidFill>
                <a:effectLst/>
                <a:latin typeface="Calibri" pitchFamily="34" charset="0"/>
                <a:ea typeface="+mn-ea"/>
                <a:cs typeface="+mn-cs"/>
              </a:rPr>
              <a:t> 7</a:t>
            </a:r>
            <a:endParaRPr lang="en-US" dirty="0" smtClean="0">
              <a:effectLst/>
            </a:endParaRPr>
          </a:p>
          <a:p>
            <a:endParaRPr lang="en-US" dirty="0" smtClean="0"/>
          </a:p>
          <a:p>
            <a:r>
              <a:rPr lang="en-US" dirty="0" smtClean="0"/>
              <a:t>Let’s get ready to make our first call!  Now, has</a:t>
            </a:r>
            <a:r>
              <a:rPr lang="en-US" baseline="0" dirty="0" smtClean="0"/>
              <a:t> anyone read Jeffrey J Fox’s, “How to Become a Rainmaker?”  </a:t>
            </a:r>
          </a:p>
          <a:p>
            <a:endParaRPr lang="en-US" baseline="0" dirty="0" smtClean="0"/>
          </a:p>
          <a:p>
            <a:r>
              <a:rPr lang="en-US" baseline="0" dirty="0" smtClean="0"/>
              <a:t>In this book, Jeffrey explains, and I quote, “</a:t>
            </a:r>
            <a:r>
              <a:rPr lang="en-US" sz="1200" b="0" i="0" kern="1200" dirty="0" smtClean="0">
                <a:solidFill>
                  <a:schemeClr val="tx1"/>
                </a:solidFill>
                <a:effectLst/>
                <a:latin typeface="Calibri" pitchFamily="34" charset="0"/>
                <a:ea typeface="+mn-ea"/>
                <a:cs typeface="+mn-cs"/>
              </a:rPr>
              <a:t>A rainmaker always pre call plans. No matter how many years of sales experience they have, they never wing it. Do your pre call homework before every call. Never dial or show up to an appointment empty handed”</a:t>
            </a:r>
          </a:p>
          <a:p>
            <a:endParaRPr lang="en-US" sz="1200" b="0" i="0" kern="1200" dirty="0" smtClean="0">
              <a:solidFill>
                <a:schemeClr val="tx1"/>
              </a:solidFill>
              <a:effectLst/>
              <a:latin typeface="Calibri" pitchFamily="34" charset="0"/>
              <a:ea typeface="+mn-ea"/>
              <a:cs typeface="+mn-cs"/>
            </a:endParaRPr>
          </a:p>
          <a:p>
            <a:r>
              <a:rPr lang="en-US" sz="1200" b="0" i="0" kern="1200" dirty="0" smtClean="0">
                <a:solidFill>
                  <a:schemeClr val="tx1"/>
                </a:solidFill>
                <a:effectLst/>
                <a:latin typeface="Calibri" pitchFamily="34" charset="0"/>
                <a:ea typeface="+mn-ea"/>
                <a:cs typeface="+mn-cs"/>
              </a:rPr>
              <a:t>So go through this exercise prior to every call, PLEASE.  It will keep you focused and</a:t>
            </a:r>
            <a:r>
              <a:rPr lang="en-US" sz="1200" b="0" i="0" kern="1200" baseline="0" dirty="0" smtClean="0">
                <a:solidFill>
                  <a:schemeClr val="tx1"/>
                </a:solidFill>
                <a:effectLst/>
                <a:latin typeface="Calibri" pitchFamily="34" charset="0"/>
                <a:ea typeface="+mn-ea"/>
                <a:cs typeface="+mn-cs"/>
              </a:rPr>
              <a:t> help you to visualize an end result!</a:t>
            </a:r>
          </a:p>
          <a:p>
            <a:endParaRPr lang="en-US" sz="1200" b="0" i="0" kern="1200" baseline="0" dirty="0" smtClean="0">
              <a:solidFill>
                <a:schemeClr val="tx1"/>
              </a:solidFill>
              <a:effectLst/>
              <a:latin typeface="Calibri" pitchFamily="34" charset="0"/>
              <a:ea typeface="+mn-ea"/>
              <a:cs typeface="+mn-cs"/>
            </a:endParaRPr>
          </a:p>
          <a:p>
            <a:r>
              <a:rPr lang="en-US" sz="1200" b="0" i="0" kern="1200" baseline="0" dirty="0" smtClean="0">
                <a:solidFill>
                  <a:schemeClr val="tx1"/>
                </a:solidFill>
                <a:effectLst/>
                <a:latin typeface="Calibri" pitchFamily="34" charset="0"/>
                <a:ea typeface="+mn-ea"/>
                <a:cs typeface="+mn-cs"/>
              </a:rPr>
              <a:t>There is a great example on page 6 of your manual and exercise that you can work through on your own.   Be sure to work through this exercise and for those of you who really want to kick it up a notch….role play it out with your mentor/accountability partner.  I suspect, I just made a few people cringe at the thought of roleplaying, I know it’s not many people’s “</a:t>
            </a:r>
            <a:r>
              <a:rPr lang="en-US" sz="1200" b="0" i="0" kern="1200" baseline="0" dirty="0" err="1" smtClean="0">
                <a:solidFill>
                  <a:schemeClr val="tx1"/>
                </a:solidFill>
                <a:effectLst/>
                <a:latin typeface="Calibri" pitchFamily="34" charset="0"/>
                <a:ea typeface="+mn-ea"/>
                <a:cs typeface="+mn-cs"/>
              </a:rPr>
              <a:t>favourite</a:t>
            </a:r>
            <a:r>
              <a:rPr lang="en-US" sz="1200" b="0" i="0" kern="1200" baseline="0" dirty="0" smtClean="0">
                <a:solidFill>
                  <a:schemeClr val="tx1"/>
                </a:solidFill>
                <a:effectLst/>
                <a:latin typeface="Calibri" pitchFamily="34" charset="0"/>
                <a:ea typeface="+mn-ea"/>
                <a:cs typeface="+mn-cs"/>
              </a:rPr>
              <a:t>” thing to do….but, it works!  It helps to build confidence, it helps you internalize your messaging, it helps you proactively trouble shoot any miscommunications……if you choose to not role play, make sure your first 4 interactions of the day are not important ones, because they will actually end up being your role play partners.    </a:t>
            </a:r>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10</a:t>
            </a:fld>
            <a:endParaRPr lang="en-US"/>
          </a:p>
        </p:txBody>
      </p:sp>
    </p:spTree>
    <p:extLst>
      <p:ext uri="{BB962C8B-B14F-4D97-AF65-F5344CB8AC3E}">
        <p14:creationId xmlns:p14="http://schemas.microsoft.com/office/powerpoint/2010/main" val="2756776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 9</a:t>
            </a:r>
            <a:endParaRPr lang="en-US" dirty="0" smtClean="0">
              <a:effectLst/>
            </a:endParaRPr>
          </a:p>
          <a:p>
            <a:endParaRPr lang="en-US" dirty="0" smtClean="0"/>
          </a:p>
          <a:p>
            <a:r>
              <a:rPr lang="en-US" dirty="0" smtClean="0"/>
              <a:t>So last week we asked you to write down 50 names….essentially it is the start of your database.  Databases</a:t>
            </a:r>
            <a:r>
              <a:rPr lang="en-US" baseline="0" dirty="0" smtClean="0"/>
              <a:t> are gold to any sales professional, top producing agents earn anywhere from 75-85% of their business from their databases.   On the other side, agents who ignore their databases, leave on average, $50,000 in GCI on the table any given year.  Now 50 people a week, can sound like a lot…but, as you saw in the workbook….they can come from a multitude of places…..you’d be surprised how quickly your database can grow!    Depending on how you want to build your business….the size of database you need to meet your goals can vary.  Personally, I like to operate with a smaller database with a high rate of return over a large database with a low rate of return.  If you are treating your database well, as a brand new agent, you will on average earn an 8% return with some experienced agents earning closer to 20%.  Meaning that over the course of a year, if you regularly market and “give” to 100 people, you will, on average earn 8 deals.  </a:t>
            </a:r>
          </a:p>
          <a:p>
            <a:endParaRPr lang="en-US" baseline="0" dirty="0" smtClean="0"/>
          </a:p>
          <a:p>
            <a:r>
              <a:rPr lang="en-US" baseline="0" dirty="0" smtClean="0"/>
              <a:t>Now that you have some names collected….your home this week is to put your goal sheet to work.  Try to set appointments, or speak with the correct number of people according to the plan.  For example, if you had to complete 3 appointments.....that is your goal or you can set a goal to have an actual conversation with 30 of these people.  In addition….you will want to add to this list, another 50 names!  I know it seems like a lot……but go to your </a:t>
            </a:r>
            <a:r>
              <a:rPr lang="en-US" baseline="0" dirty="0" err="1" smtClean="0"/>
              <a:t>facebook</a:t>
            </a:r>
            <a:r>
              <a:rPr lang="en-US" baseline="0" dirty="0" smtClean="0"/>
              <a:t>, your address book, your outlook and you will likely find many contacts in place already!</a:t>
            </a:r>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11</a:t>
            </a:fld>
            <a:endParaRPr lang="en-US"/>
          </a:p>
        </p:txBody>
      </p:sp>
    </p:spTree>
    <p:extLst>
      <p:ext uri="{BB962C8B-B14F-4D97-AF65-F5344CB8AC3E}">
        <p14:creationId xmlns:p14="http://schemas.microsoft.com/office/powerpoint/2010/main" val="1171801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 10</a:t>
            </a:r>
            <a:endParaRPr lang="en-US" dirty="0" smtClean="0">
              <a:effectLst/>
            </a:endParaRPr>
          </a:p>
          <a:p>
            <a:endParaRPr lang="en-US" dirty="0" smtClean="0"/>
          </a:p>
          <a:p>
            <a:r>
              <a:rPr lang="en-US" dirty="0" smtClean="0"/>
              <a:t>Another</a:t>
            </a:r>
            <a:r>
              <a:rPr lang="en-US" baseline="0" dirty="0" smtClean="0"/>
              <a:t> great way to prospect is Circle Prospecting.   Does anyone know what circle prospecting is?  </a:t>
            </a:r>
          </a:p>
          <a:p>
            <a:endParaRPr lang="en-US" baseline="0" dirty="0" smtClean="0"/>
          </a:p>
          <a:p>
            <a:r>
              <a:rPr lang="en-US" baseline="0" dirty="0" smtClean="0"/>
              <a:t>Circle prospecting is prospecting to provide someone with information about a specific property in their area!  With things like the do-not-call list, for myself, I find this more effective going door to door.   This is a great way to find leads.  How many of have noticed that some </a:t>
            </a:r>
            <a:r>
              <a:rPr lang="en-US" baseline="0" dirty="0" err="1" smtClean="0"/>
              <a:t>neighbourhoods</a:t>
            </a:r>
            <a:r>
              <a:rPr lang="en-US" baseline="0" dirty="0" smtClean="0"/>
              <a:t> NEVER have a “For Sale” sign up until 1 day and then within a week you see 3 or 4?  That’s actually fairly typical.  I don’t know why that is….Amy, do you know what that happens?  </a:t>
            </a:r>
          </a:p>
          <a:p>
            <a:endParaRPr lang="en-US" baseline="0" dirty="0" smtClean="0"/>
          </a:p>
          <a:p>
            <a:r>
              <a:rPr lang="en-US" baseline="0" dirty="0" smtClean="0"/>
              <a:t>For whatever reason, embrace it!   You now have a great reason to introduce yourself and discuss real estate with the </a:t>
            </a:r>
            <a:r>
              <a:rPr lang="en-US" baseline="0" dirty="0" err="1" smtClean="0"/>
              <a:t>neighbourhood</a:t>
            </a:r>
            <a:r>
              <a:rPr lang="en-US" baseline="0" dirty="0" smtClean="0"/>
              <a:t>!   This is a </a:t>
            </a:r>
            <a:r>
              <a:rPr lang="en-US" baseline="0" dirty="0" err="1" smtClean="0"/>
              <a:t>favourite</a:t>
            </a:r>
            <a:r>
              <a:rPr lang="en-US" baseline="0" dirty="0" smtClean="0"/>
              <a:t> prospecting technique for many reasons namely:  read above.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12</a:t>
            </a:fld>
            <a:endParaRPr lang="en-US"/>
          </a:p>
        </p:txBody>
      </p:sp>
    </p:spTree>
    <p:extLst>
      <p:ext uri="{BB962C8B-B14F-4D97-AF65-F5344CB8AC3E}">
        <p14:creationId xmlns:p14="http://schemas.microsoft.com/office/powerpoint/2010/main" val="4220081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top reasons to circle an area are:  just</a:t>
            </a:r>
            <a:r>
              <a:rPr lang="en-US" baseline="0" dirty="0" smtClean="0"/>
              <a:t> listed, just sold, open houses, price reductions…….things that future clients would love to know, especially if they are considering a move!</a:t>
            </a:r>
            <a:endParaRPr lang="en-US" dirty="0" smtClean="0"/>
          </a:p>
          <a:p>
            <a:endParaRPr lang="en-US" dirty="0" smtClean="0"/>
          </a:p>
          <a:p>
            <a:r>
              <a:rPr lang="en-US" dirty="0" smtClean="0"/>
              <a:t>Remember to not do these activities behind the back of your office agents……be transparent.  We have to work with these agents in many different ways and sometimes we’re on opposite</a:t>
            </a:r>
            <a:r>
              <a:rPr lang="en-US" baseline="0" dirty="0" smtClean="0"/>
              <a:t> sides of a deal…..for the sake of your business and future clients…..don’t be a “jerk” realtor.  </a:t>
            </a:r>
          </a:p>
          <a:p>
            <a:endParaRPr lang="en-US" baseline="0" dirty="0" smtClean="0"/>
          </a:p>
          <a:p>
            <a:r>
              <a:rPr lang="en-US" baseline="0" dirty="0" smtClean="0"/>
              <a:t>Many of you likely work with agents who, for whatever reason, don’t do this, especially at busier times of the season……just show them respect and they may be willing to help you out in ways you may not have even asked for.  (for example, agents that primarily list homes have been know to refer out buyer clients…..fellow agents can be our greatest allies)</a:t>
            </a:r>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13</a:t>
            </a:fld>
            <a:endParaRPr lang="en-US"/>
          </a:p>
        </p:txBody>
      </p:sp>
    </p:spTree>
    <p:extLst>
      <p:ext uri="{BB962C8B-B14F-4D97-AF65-F5344CB8AC3E}">
        <p14:creationId xmlns:p14="http://schemas.microsoft.com/office/powerpoint/2010/main" val="1222116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 11</a:t>
            </a:r>
            <a:endParaRPr lang="en-US" dirty="0" smtClean="0">
              <a:effectLst/>
            </a:endParaRPr>
          </a:p>
          <a:p>
            <a:r>
              <a:rPr lang="en-US" dirty="0" smtClean="0"/>
              <a:t> </a:t>
            </a:r>
          </a:p>
          <a:p>
            <a:r>
              <a:rPr lang="en-US" dirty="0" smtClean="0"/>
              <a:t>We</a:t>
            </a:r>
            <a:r>
              <a:rPr lang="en-US" baseline="0" dirty="0" smtClean="0"/>
              <a:t> have made available to you in the bit.ly file a Circle Prospecting Script.   Now….a note about scripts…..use them.  It doesn’t have to be what we create, you can create them on your own or simply tweak what we have.  The reason I suggest you use them is…..they WORK.    I’m not saying to read things off a piece of paper verbatim….but, internalize the message such that you know it so well, words roll of your tongue without thought.  You’ll find, the more you practice your scripts your message with remain consistent, even if the words change.  Eat, breathe and live your message!!</a:t>
            </a:r>
          </a:p>
          <a:p>
            <a:endParaRPr lang="en-US" baseline="0" dirty="0" smtClean="0"/>
          </a:p>
          <a:p>
            <a:r>
              <a:rPr lang="en-US" baseline="0" dirty="0" smtClean="0"/>
              <a:t>One thing I want you to be sure of, is that when you prospect, your conversations need to be consumer centric, not agent centric…..this is about them, not you!  The sooner you can communicate something that interests them….the sooner you will have rapport and the greater your odds of uncovering a lead.</a:t>
            </a:r>
          </a:p>
          <a:p>
            <a:endParaRPr lang="en-US" baseline="0" dirty="0" smtClean="0"/>
          </a:p>
          <a:p>
            <a:r>
              <a:rPr lang="en-US" baseline="0" dirty="0" smtClean="0"/>
              <a:t>For example…if I were to circle prospect an open house….I would stick primarily to that street and say something like, “Hi, my name’s KA Sheppard from BHGRE Best Brand Ever”.  I’m not sure if you noticed or not that one of your </a:t>
            </a:r>
            <a:r>
              <a:rPr lang="en-US" baseline="0" dirty="0" err="1" smtClean="0"/>
              <a:t>neighbours</a:t>
            </a:r>
            <a:r>
              <a:rPr lang="en-US" baseline="0" dirty="0" smtClean="0"/>
              <a:t> homes is for sale and I wanted to let you know we will be hosting an Open House this weekend so if you see a lot of strange cars parking or driving up and down the street, please don’t be alarmed.  Also, I noticed the toys in the driveway, can I assume you have kids?  How old?….well will be here form 2-4 on Sat, so if you have any concerns, you may want them to play in the backyard or inside, as I said….there will be a lot of strangers on your street that day.”     </a:t>
            </a:r>
          </a:p>
          <a:p>
            <a:endParaRPr lang="en-US" baseline="0" dirty="0" smtClean="0"/>
          </a:p>
          <a:p>
            <a:r>
              <a:rPr lang="en-US" baseline="0" dirty="0" smtClean="0"/>
              <a:t>I made the call about them from the </a:t>
            </a:r>
            <a:r>
              <a:rPr lang="en-US" baseline="0" dirty="0" err="1" smtClean="0"/>
              <a:t>getgo</a:t>
            </a:r>
            <a:r>
              <a:rPr lang="en-US" baseline="0" dirty="0" smtClean="0"/>
              <a:t>….not about myself or my needs.  Do these people, who I’ve never met, trust me?  Will they be more willing to open up to me? You don’t have to use that example….but, think of ways to make the news you are going to deliver about a benefit to them!</a:t>
            </a:r>
          </a:p>
          <a:p>
            <a:endParaRPr lang="en-US" baseline="0" dirty="0" smtClean="0"/>
          </a:p>
          <a:p>
            <a:r>
              <a:rPr lang="en-US" baseline="0" dirty="0" smtClean="0"/>
              <a:t>At the end of the conversation always be sure to “close”, you can use the verbiage outlined in the script or create something similar yourself.  Something as simple as Are you planning a move in the near future? (see above)</a:t>
            </a:r>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14</a:t>
            </a:fld>
            <a:endParaRPr lang="en-US"/>
          </a:p>
        </p:txBody>
      </p:sp>
    </p:spTree>
    <p:extLst>
      <p:ext uri="{BB962C8B-B14F-4D97-AF65-F5344CB8AC3E}">
        <p14:creationId xmlns:p14="http://schemas.microsoft.com/office/powerpoint/2010/main" val="1244944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 12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Alright,  we are heading</a:t>
            </a:r>
            <a:r>
              <a:rPr lang="en-US" sz="1200" kern="1200" baseline="0" dirty="0" smtClean="0">
                <a:solidFill>
                  <a:schemeClr val="tx1"/>
                </a:solidFill>
                <a:effectLst/>
                <a:latin typeface="Calibri" pitchFamily="34" charset="0"/>
                <a:ea typeface="+mn-ea"/>
                <a:cs typeface="+mn-cs"/>
              </a:rPr>
              <a:t> into some more intense learning….so, let’s just give our brains a break for a second.   If you want to stand up and jump a few times, go ahead….shake your head around, now’s a great time to do it.    Before we start up again, I’d like to ask you all a question……what’s the best gift you’ve ever given your dad?  (my dad’s birthday is coming up and I’m at a loss of what to get him)   Awesome….I’m going to try one of those things!!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Calibri" pitchFamily="34" charset="0"/>
                <a:ea typeface="+mn-ea"/>
                <a:cs typeface="+mn-cs"/>
              </a:rPr>
              <a:t>Okay…..now that we’ve got to shake up a bit, let’s get back at it!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Calibri" pitchFamily="34" charset="0"/>
                <a:ea typeface="+mn-ea"/>
                <a:cs typeface="+mn-cs"/>
              </a:rPr>
              <a:t>So now that we’ve learned how to speak with people, where to find people to speak with……we will also want to start to put a marketing plan in place.  Prospecting is your number 1 priority but it’s very time consuming.  We need an activity that can run along side our prospecting efforts, something that will operate even when we are not there…..marketing can do just that!  It’s also a great way to touch people without being “in their face”.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Calibri" pitchFamily="34" charset="0"/>
                <a:ea typeface="+mn-ea"/>
                <a:cs typeface="+mn-cs"/>
              </a:rPr>
              <a:t>Why else would we create a marketing plan.  (read above unto next page)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15</a:t>
            </a:fld>
            <a:endParaRPr lang="en-US"/>
          </a:p>
        </p:txBody>
      </p:sp>
    </p:spTree>
    <p:extLst>
      <p:ext uri="{BB962C8B-B14F-4D97-AF65-F5344CB8AC3E}">
        <p14:creationId xmlns:p14="http://schemas.microsoft.com/office/powerpoint/2010/main" val="2915587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 12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Continue to read reasons.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Calibri" pitchFamily="34" charset="0"/>
                <a:ea typeface="+mn-ea"/>
                <a:cs typeface="+mn-cs"/>
              </a:rPr>
              <a:t>It really is important to note that the marketing plan is not a business plan….it is a strategy that supports your business plan.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Calibri" pitchFamily="34" charset="0"/>
                <a:ea typeface="+mn-ea"/>
                <a:cs typeface="+mn-cs"/>
              </a:rPr>
              <a:t>This form can be found on the </a:t>
            </a:r>
            <a:r>
              <a:rPr lang="en-US" sz="1200" kern="1200" baseline="0" dirty="0" err="1" smtClean="0">
                <a:solidFill>
                  <a:schemeClr val="tx1"/>
                </a:solidFill>
                <a:effectLst/>
                <a:latin typeface="Calibri" pitchFamily="34" charset="0"/>
                <a:ea typeface="+mn-ea"/>
                <a:cs typeface="+mn-cs"/>
              </a:rPr>
              <a:t>bitly</a:t>
            </a:r>
            <a:r>
              <a:rPr lang="en-US" sz="1200" kern="1200" baseline="0" dirty="0" smtClean="0">
                <a:solidFill>
                  <a:schemeClr val="tx1"/>
                </a:solidFill>
                <a:effectLst/>
                <a:latin typeface="Calibri" pitchFamily="34" charset="0"/>
                <a:ea typeface="+mn-ea"/>
                <a:cs typeface="+mn-cs"/>
              </a:rPr>
              <a:t> link, it’s to help you get your marketing tasks out of your head and on paper, it will also assist you with the budgeting of you marketing.  As a new agent, I would keep your marketing budget to a minimum.  With the BHGRE marketing </a:t>
            </a:r>
            <a:r>
              <a:rPr lang="en-US" sz="1200" kern="1200" baseline="0" dirty="0" err="1" smtClean="0">
                <a:solidFill>
                  <a:schemeClr val="tx1"/>
                </a:solidFill>
                <a:effectLst/>
                <a:latin typeface="Calibri" pitchFamily="34" charset="0"/>
                <a:ea typeface="+mn-ea"/>
                <a:cs typeface="+mn-cs"/>
              </a:rPr>
              <a:t>centre</a:t>
            </a:r>
            <a:r>
              <a:rPr lang="en-US" sz="1200" kern="1200" baseline="0" dirty="0" smtClean="0">
                <a:solidFill>
                  <a:schemeClr val="tx1"/>
                </a:solidFill>
                <a:effectLst/>
                <a:latin typeface="Calibri" pitchFamily="34" charset="0"/>
                <a:ea typeface="+mn-ea"/>
                <a:cs typeface="+mn-cs"/>
              </a:rPr>
              <a:t> and social media, there are numerous ways to market and keep budgets in check.    Always connect activities to your prospect via the CRM, these type of systems will help you create a “sellable” business one day!!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16</a:t>
            </a:fld>
            <a:endParaRPr lang="en-US"/>
          </a:p>
        </p:txBody>
      </p:sp>
    </p:spTree>
    <p:extLst>
      <p:ext uri="{BB962C8B-B14F-4D97-AF65-F5344CB8AC3E}">
        <p14:creationId xmlns:p14="http://schemas.microsoft.com/office/powerpoint/2010/main" val="2459375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 12</a:t>
            </a:r>
            <a:endParaRPr lang="en-US" dirty="0" smtClean="0">
              <a:effectLst/>
            </a:endParaRPr>
          </a:p>
          <a:p>
            <a:endParaRPr lang="en-US" dirty="0" smtClean="0"/>
          </a:p>
          <a:p>
            <a:r>
              <a:rPr lang="en-US" dirty="0" smtClean="0"/>
              <a:t>Here is where</a:t>
            </a:r>
            <a:r>
              <a:rPr lang="en-US" baseline="0" dirty="0" smtClean="0"/>
              <a:t> some of the incredible value that comes along with being a BHGRE agent is highlighted….be sure to use it!!</a:t>
            </a:r>
          </a:p>
          <a:p>
            <a:endParaRPr lang="en-US" baseline="0" dirty="0" smtClean="0"/>
          </a:p>
          <a:p>
            <a:r>
              <a:rPr lang="en-US" baseline="0" dirty="0" smtClean="0"/>
              <a:t>Here are some steps that we recommend you include in your marketing plan that are available right now, with minimal effort and investment in the Greenhouse:  (read above)</a:t>
            </a:r>
          </a:p>
          <a:p>
            <a:endParaRPr lang="en-US" baseline="0" dirty="0" smtClean="0"/>
          </a:p>
          <a:p>
            <a:r>
              <a:rPr lang="en-US" baseline="0" dirty="0" smtClean="0"/>
              <a:t>As a side note…..I want to give my two cents about the magazine.  USE IT!   It is one of the most powerful Branding Tools we have and it is incredibly underutilized.  The BHG magazine is GOLD…..I can promise you, that any other brand, like RE/MAX, Keller, C21, would kill to have a branded consumer magazine like this…but, they don’t...being part of this family, is priceless.  </a:t>
            </a:r>
          </a:p>
          <a:p>
            <a:endParaRPr lang="en-US" baseline="0" dirty="0" smtClean="0"/>
          </a:p>
          <a:p>
            <a:r>
              <a:rPr lang="en-US" baseline="0" dirty="0" smtClean="0"/>
              <a:t>Ok…stepping off of my soap box!</a:t>
            </a:r>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17</a:t>
            </a:fld>
            <a:endParaRPr lang="en-US"/>
          </a:p>
        </p:txBody>
      </p:sp>
    </p:spTree>
    <p:extLst>
      <p:ext uri="{BB962C8B-B14F-4D97-AF65-F5344CB8AC3E}">
        <p14:creationId xmlns:p14="http://schemas.microsoft.com/office/powerpoint/2010/main" val="1727936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 12</a:t>
            </a:r>
            <a:endParaRPr lang="en-US" dirty="0" smtClean="0">
              <a:effectLst/>
            </a:endParaRPr>
          </a:p>
          <a:p>
            <a:endParaRPr lang="en-US" dirty="0" smtClean="0"/>
          </a:p>
          <a:p>
            <a:r>
              <a:rPr lang="en-US" dirty="0" smtClean="0"/>
              <a:t>Here are some other great marketing</a:t>
            </a:r>
            <a:r>
              <a:rPr lang="en-US" baseline="0" dirty="0" smtClean="0"/>
              <a:t> plan pieces and do mix it up.  Don’t always do one…people are all attracted to different things, the working mom you can’t catch on the phone may LOVE the emails you send.  Also, try to measure the results, see what parts of your marketing are harnessing strong returns.  Understand your business.  Some things will be harder to measure than others…but, give it your best shot!!   I would say for prospecting new clients, you’d want to be bringing them in from at LEAST 5 different touch points, as we never know what the future holds.  We have Do Not Call lists, when a lot of people did everything over the phone…..we have anti-spam legislation, who knows what may come down next.  It’s interesting, consumers keep getting surrounded by walls of “anti communication”…. When they need more value and education now than ever before…..moral of story is, don’t put all your eggs in one basket.</a:t>
            </a:r>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18</a:t>
            </a:fld>
            <a:endParaRPr lang="en-US"/>
          </a:p>
        </p:txBody>
      </p:sp>
    </p:spTree>
    <p:extLst>
      <p:ext uri="{BB962C8B-B14F-4D97-AF65-F5344CB8AC3E}">
        <p14:creationId xmlns:p14="http://schemas.microsoft.com/office/powerpoint/2010/main" val="2199292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 13</a:t>
            </a:r>
            <a:endParaRPr lang="en-US" dirty="0" smtClean="0">
              <a:effectLst/>
            </a:endParaRPr>
          </a:p>
          <a:p>
            <a:endParaRPr lang="en-US" dirty="0" smtClean="0"/>
          </a:p>
          <a:p>
            <a:r>
              <a:rPr lang="en-US" dirty="0" smtClean="0"/>
              <a:t>For</a:t>
            </a:r>
            <a:r>
              <a:rPr lang="en-US" baseline="0" dirty="0" smtClean="0"/>
              <a:t> the purposes of marketing we recommend your mix does include both offline and online </a:t>
            </a:r>
            <a:r>
              <a:rPr lang="en-US" baseline="0" dirty="0" err="1" smtClean="0"/>
              <a:t>intiatives</a:t>
            </a:r>
            <a:r>
              <a:rPr lang="en-US" baseline="0" dirty="0" smtClean="0"/>
              <a:t>.</a:t>
            </a:r>
          </a:p>
          <a:p>
            <a:endParaRPr lang="en-US" baseline="0" dirty="0" smtClean="0"/>
          </a:p>
          <a:p>
            <a:r>
              <a:rPr lang="en-US" baseline="0" dirty="0" smtClean="0"/>
              <a:t>Some of your offline touches may be:  (read above)  </a:t>
            </a:r>
          </a:p>
          <a:p>
            <a:endParaRPr lang="en-US" baseline="0" dirty="0" smtClean="0"/>
          </a:p>
          <a:p>
            <a:r>
              <a:rPr lang="en-US" baseline="0" dirty="0" smtClean="0"/>
              <a:t>Now some of these may be longer term strategies, some can be shorter…keep your budget in mind.   As you business starts to flourish and you start getting systems in place, you may want to step back and start investing into your marketing plan.  </a:t>
            </a:r>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19</a:t>
            </a:fld>
            <a:endParaRPr lang="en-US"/>
          </a:p>
        </p:txBody>
      </p:sp>
    </p:spTree>
    <p:extLst>
      <p:ext uri="{BB962C8B-B14F-4D97-AF65-F5344CB8AC3E}">
        <p14:creationId xmlns:p14="http://schemas.microsoft.com/office/powerpoint/2010/main" val="253621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just going to go over</a:t>
            </a:r>
            <a:r>
              <a:rPr lang="en-US" baseline="0" dirty="0" smtClean="0"/>
              <a:t> some of our basic housekeeping, it case you forgot!!</a:t>
            </a:r>
          </a:p>
          <a:p>
            <a:endParaRPr lang="en-US" baseline="0" dirty="0" smtClean="0"/>
          </a:p>
          <a:p>
            <a:r>
              <a:rPr lang="en-US" baseline="0" dirty="0" smtClean="0"/>
              <a:t>We want to do anything we can to assist you in having an incredible year!!</a:t>
            </a:r>
          </a:p>
          <a:p>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2</a:t>
            </a:fld>
            <a:endParaRPr lang="en-US"/>
          </a:p>
        </p:txBody>
      </p:sp>
    </p:spTree>
    <p:extLst>
      <p:ext uri="{BB962C8B-B14F-4D97-AF65-F5344CB8AC3E}">
        <p14:creationId xmlns:p14="http://schemas.microsoft.com/office/powerpoint/2010/main" val="3265768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compliment your offline strategies, you will want to also incorporate some online components.  Remember, people search for realtors using different platforms…..they need to see you whenever they turn around.  So be wherever your clients go!</a:t>
            </a:r>
          </a:p>
          <a:p>
            <a:endParaRPr lang="en-US" baseline="0" dirty="0" smtClean="0"/>
          </a:p>
          <a:p>
            <a:r>
              <a:rPr lang="en-US" baseline="0" dirty="0" smtClean="0"/>
              <a:t>Some great ways to reach clients with your message online are:  personal website with IDX.  (IDX feeds meaning that you will carry all of our local MLS listings on your site.  Obviously there is a great benefit to this in that even when you are carrying no listings, your site will show everything else)</a:t>
            </a:r>
          </a:p>
          <a:p>
            <a:endParaRPr lang="en-US" baseline="0" dirty="0" smtClean="0"/>
          </a:p>
          <a:p>
            <a:r>
              <a:rPr lang="en-US" baseline="0" dirty="0" smtClean="0"/>
              <a:t>The BHGRE CRM Tool, we have an incredibly robust Marketing and CRM tool.  We sure to leverage this CRM, it provides you with the type of content that many agents pay a premium to access each month.  As you gather your 50 names per month, you will want to get them into the CRM.  I won’t get into the details of how it works…..but, be sure that you learn how to use this powerful tool.  You can set up a year’s worth of email campaigning in one sit down session.  Check out the live training Amy provides you, as well as the pre-recorded classes available in the Be Better University.  For our Canadian friends, if you have missed any of the Greenhouse training sessions, let me know and I can forward you any necessary links.</a:t>
            </a:r>
          </a:p>
          <a:p>
            <a:endParaRPr lang="en-US" baseline="0" dirty="0" smtClean="0"/>
          </a:p>
          <a:p>
            <a:r>
              <a:rPr lang="en-US" baseline="0" dirty="0" smtClean="0"/>
              <a:t>MARKET REPORTS.  I am absolutely in LOVE with market reports.  (I understand this may well make me the biggest nerd EVER)  Market reports themselves are Golden; but, learning how to </a:t>
            </a:r>
            <a:r>
              <a:rPr lang="en-US" baseline="0" dirty="0" err="1" smtClean="0"/>
              <a:t>inpret</a:t>
            </a:r>
            <a:r>
              <a:rPr lang="en-US" baseline="0" dirty="0" smtClean="0"/>
              <a:t> and communicate them is priceless.   I would recommend that you leverage these in EVERYTHING you do, from CMAs (competitive market analysis) to marketing pieces, to listing and buyer presentations……market reports are your “proof” that you know what your talking about when it comes to the market.  If you study, understand and communicate these reports, you will be the consummate professional.  One thing each of you should keep in mind as your career progresses, is that the real value that you provide consumers is in your ability to “tell them things that they don’t already know”.  If we merely tell consumers things they already know, we really have no value to them…….Do be afraid to showcase your knowledge when ever you can.  So as we mention, learn how to create market snapshots to send out and if your board isn’t great at providing all the information that you need, you can use an outside service as </a:t>
            </a:r>
            <a:r>
              <a:rPr lang="en-US" baseline="0" dirty="0" err="1" smtClean="0"/>
              <a:t>mentionned</a:t>
            </a:r>
            <a:r>
              <a:rPr lang="en-US" baseline="0" dirty="0" smtClean="0"/>
              <a:t> above.  </a:t>
            </a:r>
          </a:p>
          <a:p>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20</a:t>
            </a:fld>
            <a:endParaRPr lang="en-US"/>
          </a:p>
        </p:txBody>
      </p:sp>
    </p:spTree>
    <p:extLst>
      <p:ext uri="{BB962C8B-B14F-4D97-AF65-F5344CB8AC3E}">
        <p14:creationId xmlns:p14="http://schemas.microsoft.com/office/powerpoint/2010/main" val="3275430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t>
            </a:r>
            <a:r>
              <a:rPr lang="en-US" baseline="0" dirty="0" smtClean="0"/>
              <a:t> sure that you have your profile full and complete on Realtor.com, Trulia.com and Zillow.  For our Canadian counterparts, you have realtor.ca so on the bright side, just one place to go!</a:t>
            </a:r>
          </a:p>
          <a:p>
            <a:endParaRPr lang="en-US" baseline="0" dirty="0" smtClean="0"/>
          </a:p>
          <a:p>
            <a:r>
              <a:rPr lang="en-US" baseline="0" dirty="0" smtClean="0"/>
              <a:t>It’s important to create a plan of attack for social media!!  Let me ask you…..how many people think that social media is a fad?    Oddly enough I was in a seminar about 10 years ago and the speaker asked us that question….back then about 50% of hands went up.   I think we can agree that social media is not a fad, it just keep growing and evolving and we need to be there with it!  </a:t>
            </a:r>
          </a:p>
          <a:p>
            <a:endParaRPr lang="en-US" baseline="0" dirty="0" smtClean="0"/>
          </a:p>
          <a:p>
            <a:r>
              <a:rPr lang="en-US" baseline="0" dirty="0" smtClean="0"/>
              <a:t>When plotting your attack, the first thing you want to figure out is what sites will you leverage?  Be sure you fish where the fish are.  Know your consumers, if you don’t know where your consumers spend time online….just ask!  People generally enjoy having a part in helping others out.   Be strategic about “why” you use the sites you use.  When it comes to marketing…..”spraying and praying” doesn’t always work.  You need to craft your message and know where to promote it, to get the most “bang for your buck”.  For example:  linking your blog of best children’s names ever, may create a great buzz on a Platform like Facebook; but, may not resonate the same way on </a:t>
            </a:r>
            <a:r>
              <a:rPr lang="en-US" baseline="0" dirty="0" err="1" smtClean="0"/>
              <a:t>Linkedin</a:t>
            </a:r>
            <a:r>
              <a:rPr lang="en-US" baseline="0" dirty="0" smtClean="0"/>
              <a:t>.  Make sense?</a:t>
            </a:r>
          </a:p>
          <a:p>
            <a:endParaRPr lang="en-US" baseline="0" dirty="0" smtClean="0"/>
          </a:p>
          <a:p>
            <a:r>
              <a:rPr lang="en-US" baseline="0" dirty="0" smtClean="0"/>
              <a:t>Now….I’m going to introduce you to a tool I’m incredibly envious about…</a:t>
            </a:r>
            <a:r>
              <a:rPr lang="en-US" baseline="0" dirty="0" err="1" smtClean="0"/>
              <a:t>PinPoint</a:t>
            </a:r>
            <a:r>
              <a:rPr lang="en-US" baseline="0" dirty="0" smtClean="0"/>
              <a:t>.  So, for my Canadian </a:t>
            </a:r>
            <a:r>
              <a:rPr lang="en-US" baseline="0" dirty="0" err="1" smtClean="0"/>
              <a:t>collegues</a:t>
            </a:r>
            <a:r>
              <a:rPr lang="en-US" baseline="0" dirty="0" smtClean="0"/>
              <a:t>, you can grab a quick drink right now if you wish as I’m going to talk a little bit about pinpoint.  Unfortunately in Canada, we don’t have access to </a:t>
            </a:r>
            <a:r>
              <a:rPr lang="en-US" baseline="0" dirty="0" err="1" smtClean="0"/>
              <a:t>PinPoint</a:t>
            </a:r>
            <a:r>
              <a:rPr lang="en-US" baseline="0" dirty="0" smtClean="0"/>
              <a:t> and it is something that really sets our brand apart from any other brand.  </a:t>
            </a:r>
          </a:p>
          <a:p>
            <a:endParaRPr lang="en-US" baseline="0" dirty="0" smtClean="0"/>
          </a:p>
          <a:p>
            <a:pPr fontAlgn="base"/>
            <a:r>
              <a:rPr lang="en-US" sz="1200" b="0" i="0" kern="1200" dirty="0" err="1" smtClean="0">
                <a:solidFill>
                  <a:schemeClr val="tx1"/>
                </a:solidFill>
                <a:effectLst/>
                <a:latin typeface="Calibri" pitchFamily="34" charset="0"/>
                <a:ea typeface="+mn-ea"/>
                <a:cs typeface="+mn-cs"/>
              </a:rPr>
              <a:t>PinPoint</a:t>
            </a:r>
            <a:r>
              <a:rPr lang="en-US" sz="1200" b="0" i="0" kern="1200" dirty="0" smtClean="0">
                <a:solidFill>
                  <a:schemeClr val="tx1"/>
                </a:solidFill>
                <a:effectLst/>
                <a:latin typeface="Calibri" pitchFamily="34" charset="0"/>
                <a:ea typeface="+mn-ea"/>
                <a:cs typeface="+mn-cs"/>
              </a:rPr>
              <a:t> is a tool that allows you to access the multitude of contacts within Meredith’s database of subscribers – one of the most powerful national consumer databases – to send targeted marketing.  Through </a:t>
            </a:r>
            <a:r>
              <a:rPr lang="en-US" sz="1200" b="0" i="0" kern="1200" dirty="0" err="1" smtClean="0">
                <a:solidFill>
                  <a:schemeClr val="tx1"/>
                </a:solidFill>
                <a:effectLst/>
                <a:latin typeface="Calibri" pitchFamily="34" charset="0"/>
                <a:ea typeface="+mn-ea"/>
                <a:cs typeface="+mn-cs"/>
              </a:rPr>
              <a:t>PinPoint</a:t>
            </a:r>
            <a:r>
              <a:rPr lang="en-US" sz="1200" b="0" i="0" kern="1200" dirty="0" smtClean="0">
                <a:solidFill>
                  <a:schemeClr val="tx1"/>
                </a:solidFill>
                <a:effectLst/>
                <a:latin typeface="Calibri" pitchFamily="34" charset="0"/>
                <a:ea typeface="+mn-ea"/>
                <a:cs typeface="+mn-cs"/>
              </a:rPr>
              <a:t>, you’re able to design customized postcards and then mail them to targeted buyers and sellers that are more likely to be in the market to buy or sell a home. The 85 million person </a:t>
            </a:r>
            <a:r>
              <a:rPr lang="en-US" sz="1200" b="0" i="0" kern="1200" dirty="0" err="1" smtClean="0">
                <a:solidFill>
                  <a:schemeClr val="tx1"/>
                </a:solidFill>
                <a:effectLst/>
                <a:latin typeface="Calibri" pitchFamily="34" charset="0"/>
                <a:ea typeface="+mn-ea"/>
                <a:cs typeface="+mn-cs"/>
              </a:rPr>
              <a:t>PinPoint</a:t>
            </a:r>
            <a:r>
              <a:rPr lang="en-US" sz="1200" b="0" i="0" kern="1200" dirty="0" smtClean="0">
                <a:solidFill>
                  <a:schemeClr val="tx1"/>
                </a:solidFill>
                <a:effectLst/>
                <a:latin typeface="Calibri" pitchFamily="34" charset="0"/>
                <a:ea typeface="+mn-ea"/>
                <a:cs typeface="+mn-cs"/>
              </a:rPr>
              <a:t> database is overlaid with demographic, geographic and behavioral data points that allow you to “touch the people who count, rather than counting the people you touch.”  This</a:t>
            </a:r>
            <a:r>
              <a:rPr lang="en-US" sz="1200" b="0" i="0" kern="1200" baseline="0" dirty="0" smtClean="0">
                <a:solidFill>
                  <a:schemeClr val="tx1"/>
                </a:solidFill>
                <a:effectLst/>
                <a:latin typeface="Calibri" pitchFamily="34" charset="0"/>
                <a:ea typeface="+mn-ea"/>
                <a:cs typeface="+mn-cs"/>
              </a:rPr>
              <a:t> will make any marketing initiatives you plan, the most effective plan in the industry.  It also can provide you with a database to send correspondance when you have not yet built a personal database!</a:t>
            </a:r>
            <a:endParaRPr lang="en-US" sz="1200" b="0" i="0" kern="1200" dirty="0" smtClean="0">
              <a:solidFill>
                <a:schemeClr val="tx1"/>
              </a:solidFill>
              <a:effectLst/>
              <a:latin typeface="Calibri" pitchFamily="34" charset="0"/>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21</a:t>
            </a:fld>
            <a:endParaRPr lang="en-US"/>
          </a:p>
        </p:txBody>
      </p:sp>
    </p:spTree>
    <p:extLst>
      <p:ext uri="{BB962C8B-B14F-4D97-AF65-F5344CB8AC3E}">
        <p14:creationId xmlns:p14="http://schemas.microsoft.com/office/powerpoint/2010/main" val="4128337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 13</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If</a:t>
            </a:r>
            <a:r>
              <a:rPr lang="en-US" sz="1200" kern="1200" baseline="0" dirty="0" smtClean="0">
                <a:solidFill>
                  <a:schemeClr val="tx1"/>
                </a:solidFill>
                <a:effectLst/>
                <a:latin typeface="Calibri" pitchFamily="34" charset="0"/>
                <a:ea typeface="+mn-ea"/>
                <a:cs typeface="+mn-cs"/>
              </a:rPr>
              <a:t> we turn to page 13 in your workbook, we’ve laid out some very important marketing plan principles.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Calibri" pitchFamily="34" charset="0"/>
                <a:ea typeface="+mn-ea"/>
                <a:cs typeface="+mn-cs"/>
              </a:rPr>
              <a:t>Frequency over reach…….very true, like we mentioned on the last slide, don’t “spray and pray” .  If you have a limited budget……it’s better to invest it in a small number of people whom you can touch regularly, than to blow your budget on an incentive that might allow you to reach a thousand prospects but only once or twice a year.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Calibri" pitchFamily="34" charset="0"/>
                <a:ea typeface="+mn-ea"/>
                <a:cs typeface="+mn-cs"/>
              </a:rPr>
              <a:t>Repetition is always the king, it everything.  Repetition is important for a few reasons: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Calibri" pitchFamily="34" charset="0"/>
                <a:ea typeface="+mn-ea"/>
                <a:cs typeface="+mn-cs"/>
              </a:rPr>
              <a:t>1  </a:t>
            </a:r>
            <a:r>
              <a:rPr lang="en-US" dirty="0" smtClean="0"/>
              <a:t>Customers like to know what to expect when decisions. When a company chooses a brand message and repeats it across channels, it builds trust as people recognize that they can rely on the business to keep its word.</a:t>
            </a:r>
          </a:p>
          <a:p>
            <a:pPr marL="228600" marR="0" indent="-228600" algn="l" defTabSz="914400" rtl="0" eaLnBrk="0" fontAlgn="base" latinLnBrk="0" hangingPunct="0">
              <a:lnSpc>
                <a:spcPct val="100000"/>
              </a:lnSpc>
              <a:spcBef>
                <a:spcPct val="30000"/>
              </a:spcBef>
              <a:spcAft>
                <a:spcPct val="0"/>
              </a:spcAft>
              <a:buClrTx/>
              <a:buSzTx/>
              <a:buFontTx/>
              <a:buAutoNum type="arabicPlain" startAt="2"/>
              <a:tabLst/>
              <a:defRPr/>
            </a:pPr>
            <a:r>
              <a:rPr lang="en-US" dirty="0" smtClean="0">
                <a:effectLst/>
              </a:rPr>
              <a:t>It helps</a:t>
            </a:r>
            <a:r>
              <a:rPr lang="en-US" baseline="0" dirty="0" smtClean="0">
                <a:effectLst/>
              </a:rPr>
              <a:t> to gain attention. </a:t>
            </a:r>
            <a:r>
              <a:rPr lang="en-US" dirty="0" smtClean="0"/>
              <a:t>To get a prospect excited about a concept, a business has to get in his or her head. This isn’t achieved by simply relaying a marketing message once. You</a:t>
            </a:r>
            <a:r>
              <a:rPr lang="en-US" baseline="0" dirty="0" smtClean="0"/>
              <a:t> must </a:t>
            </a:r>
            <a:r>
              <a:rPr lang="en-US" dirty="0" smtClean="0"/>
              <a:t>convey the message repeatedly to trigger a reaction. For example, if a clothing store sent you one email about an upcoming sale, you may glance at it; however, if it sends multiple messages, you won’t be able to miss the fact that the store is having sale. This repetition of the messages can create a buildup and may actually excite you to shop at the event.</a:t>
            </a:r>
          </a:p>
          <a:p>
            <a:pPr marL="228600" marR="0" indent="-228600" algn="l" defTabSz="914400" rtl="0" eaLnBrk="0" fontAlgn="base" latinLnBrk="0" hangingPunct="0">
              <a:lnSpc>
                <a:spcPct val="100000"/>
              </a:lnSpc>
              <a:spcBef>
                <a:spcPct val="30000"/>
              </a:spcBef>
              <a:spcAft>
                <a:spcPct val="0"/>
              </a:spcAft>
              <a:buClrTx/>
              <a:buSzTx/>
              <a:buFontTx/>
              <a:buAutoNum type="arabicPlain" startAt="2"/>
              <a:tabLst/>
              <a:defRPr/>
            </a:pPr>
            <a:r>
              <a:rPr lang="en-US" dirty="0" smtClean="0">
                <a:effectLst/>
              </a:rPr>
              <a:t>It will increase your credibility. </a:t>
            </a:r>
            <a:r>
              <a:rPr lang="en-US" dirty="0" smtClean="0"/>
              <a:t>Highly visible companies often seem more credible to a customer than those he or she has never heard of or knows very little about. When a business repeats the same message on everything associated with its brand, people start to believe it’s true. </a:t>
            </a:r>
          </a:p>
          <a:p>
            <a:pPr marL="228600" marR="0" indent="-228600" algn="l" defTabSz="914400" rtl="0" eaLnBrk="0" fontAlgn="base" latinLnBrk="0" hangingPunct="0">
              <a:lnSpc>
                <a:spcPct val="100000"/>
              </a:lnSpc>
              <a:spcBef>
                <a:spcPct val="30000"/>
              </a:spcBef>
              <a:spcAft>
                <a:spcPct val="0"/>
              </a:spcAft>
              <a:buClrTx/>
              <a:buSzTx/>
              <a:buFontTx/>
              <a:buAutoNum type="arabicPlain" startAt="2"/>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More</a:t>
            </a:r>
            <a:r>
              <a:rPr lang="en-US" baseline="0" dirty="0" smtClean="0"/>
              <a:t> frequent in the beginning…absolutely, it’s hard to impress your brand into someone’s name, so in the beginning you should ensure your consumers see your name frequently, once we get it </a:t>
            </a:r>
            <a:r>
              <a:rPr lang="en-US" baseline="0" dirty="0" err="1" smtClean="0"/>
              <a:t>tatooed</a:t>
            </a:r>
            <a:r>
              <a:rPr lang="en-US" baseline="0" dirty="0" smtClean="0"/>
              <a:t> in their brains, we can easily communicate messages less frequently without risk of being forgotten.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 love the last point, as it’s true……most agents don’t fail by doing things “wrong”, they fail by not doing anything at all.</a:t>
            </a:r>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22</a:t>
            </a:fld>
            <a:endParaRPr lang="en-US"/>
          </a:p>
        </p:txBody>
      </p:sp>
    </p:spTree>
    <p:extLst>
      <p:ext uri="{BB962C8B-B14F-4D97-AF65-F5344CB8AC3E}">
        <p14:creationId xmlns:p14="http://schemas.microsoft.com/office/powerpoint/2010/main" val="2130860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with your marketing plan,</a:t>
            </a:r>
            <a:r>
              <a:rPr lang="en-US" baseline="0" dirty="0" smtClean="0"/>
              <a:t> you will want to create a solid technology plan.  In fact, the two will often work hand in hand.  </a:t>
            </a:r>
          </a:p>
          <a:p>
            <a:endParaRPr lang="en-US" baseline="0" dirty="0" smtClean="0"/>
          </a:p>
          <a:p>
            <a:r>
              <a:rPr lang="en-US" baseline="0" dirty="0" smtClean="0"/>
              <a:t>In today’s age, you really can’t avoid a technology plan, use of technology is a basic expectation that consumers will have of you.  </a:t>
            </a:r>
          </a:p>
          <a:p>
            <a:endParaRPr lang="en-US" baseline="0" dirty="0" smtClean="0"/>
          </a:p>
          <a:p>
            <a:r>
              <a:rPr lang="en-US" baseline="0" dirty="0" smtClean="0"/>
              <a:t>There is no question that technology can streamline your business in ways people who have been in the industry for decades couldn’t have ever imagined!</a:t>
            </a:r>
          </a:p>
          <a:p>
            <a:endParaRPr lang="en-US" baseline="0" dirty="0" smtClean="0"/>
          </a:p>
          <a:p>
            <a:r>
              <a:rPr lang="en-US" baseline="0" dirty="0" smtClean="0"/>
              <a:t>As you can on the slide, we have given you some great reasons why you need to create a tech plan…from having an actual system to increased efficiencies and of course to keep your budget under control.</a:t>
            </a:r>
          </a:p>
          <a:p>
            <a:endParaRPr lang="en-US" baseline="0" dirty="0" smtClean="0"/>
          </a:p>
          <a:p>
            <a:r>
              <a:rPr lang="en-US" baseline="0" dirty="0" smtClean="0"/>
              <a:t>But even on top of that…..the best reason to have a solid tech plan, is to make more money!!!   </a:t>
            </a:r>
          </a:p>
          <a:p>
            <a:endParaRPr lang="en-US" baseline="0" dirty="0" smtClean="0">
              <a:effectLst/>
            </a:endParaRPr>
          </a:p>
          <a:p>
            <a:r>
              <a:rPr lang="en-US" baseline="0" dirty="0" smtClean="0">
                <a:effectLst/>
              </a:rPr>
              <a:t>R</a:t>
            </a:r>
            <a:r>
              <a:rPr lang="en-US" dirty="0" smtClean="0">
                <a:effectLst/>
              </a:rPr>
              <a:t>esearch shows that high-earning agents </a:t>
            </a:r>
            <a:r>
              <a:rPr lang="en-US" dirty="0" smtClean="0">
                <a:effectLst/>
                <a:hlinkClick r:id="rId3"/>
              </a:rPr>
              <a:t>invest more in technology</a:t>
            </a:r>
            <a:r>
              <a:rPr lang="en-US" dirty="0" smtClean="0">
                <a:effectLst/>
              </a:rPr>
              <a:t> than their low- and medium-income peers. In a survey by Inman News, for instance, 50 percent of agents with annual earnings over $100,000 said they spent more than $2,500 out of pocket on technology each year, while 25 percent spent $5,000 or more.   This</a:t>
            </a:r>
            <a:r>
              <a:rPr lang="en-US" baseline="0" dirty="0" smtClean="0">
                <a:effectLst/>
              </a:rPr>
              <a:t> </a:t>
            </a:r>
            <a:r>
              <a:rPr lang="en-US" baseline="0" dirty="0" err="1" smtClean="0">
                <a:effectLst/>
              </a:rPr>
              <a:t>coorelation</a:t>
            </a:r>
            <a:r>
              <a:rPr lang="en-US" baseline="0" dirty="0" smtClean="0">
                <a:effectLst/>
              </a:rPr>
              <a:t> isn’t just about the money, it is about the commitment to the tech plan, but, a solid plan can make you more money if you are strategic!!</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23</a:t>
            </a:fld>
            <a:endParaRPr lang="en-US"/>
          </a:p>
        </p:txBody>
      </p:sp>
    </p:spTree>
    <p:extLst>
      <p:ext uri="{BB962C8B-B14F-4D97-AF65-F5344CB8AC3E}">
        <p14:creationId xmlns:p14="http://schemas.microsoft.com/office/powerpoint/2010/main" val="562832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  14</a:t>
            </a:r>
            <a:endParaRPr lang="en-US" dirty="0" smtClean="0">
              <a:effectLst/>
            </a:endParaRPr>
          </a:p>
          <a:p>
            <a:endParaRPr lang="en-US" dirty="0" smtClean="0"/>
          </a:p>
          <a:p>
            <a:r>
              <a:rPr lang="en-US" dirty="0" smtClean="0"/>
              <a:t>This can be found on page 14 of your workbook…..it’s a great checklist of tools you want to have in your Tech Plan arsenal.</a:t>
            </a:r>
          </a:p>
          <a:p>
            <a:endParaRPr lang="en-US" dirty="0" smtClean="0"/>
          </a:p>
          <a:p>
            <a:r>
              <a:rPr lang="en-US" dirty="0" smtClean="0"/>
              <a:t>So here</a:t>
            </a:r>
            <a:r>
              <a:rPr lang="en-US" baseline="0" dirty="0" smtClean="0"/>
              <a:t> for a quick poll……who here uses:  a laptop, smartphone, electronic signature, CRM sys of market reports.</a:t>
            </a:r>
          </a:p>
          <a:p>
            <a:endParaRPr lang="en-US" baseline="0" dirty="0" smtClean="0"/>
          </a:p>
          <a:p>
            <a:r>
              <a:rPr lang="en-US" baseline="0" dirty="0" smtClean="0"/>
              <a:t>Fortunately, being with BHGRE….many of your have companies that may provide additional materials such (see above).  </a:t>
            </a:r>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24</a:t>
            </a:fld>
            <a:endParaRPr lang="en-US"/>
          </a:p>
        </p:txBody>
      </p:sp>
    </p:spTree>
    <p:extLst>
      <p:ext uri="{BB962C8B-B14F-4D97-AF65-F5344CB8AC3E}">
        <p14:creationId xmlns:p14="http://schemas.microsoft.com/office/powerpoint/2010/main" val="345054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a:t>
            </a:r>
            <a:r>
              <a:rPr lang="en-US" sz="1200" kern="1200" baseline="0" dirty="0" smtClean="0">
                <a:solidFill>
                  <a:schemeClr val="tx1"/>
                </a:solidFill>
                <a:effectLst/>
                <a:latin typeface="Calibri" pitchFamily="34" charset="0"/>
                <a:ea typeface="+mn-ea"/>
                <a:cs typeface="+mn-cs"/>
              </a:rPr>
              <a:t> 15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Calibri" pitchFamily="34" charset="0"/>
                <a:ea typeface="+mn-ea"/>
                <a:cs typeface="+mn-cs"/>
              </a:rPr>
              <a:t>In addition to the tools of your tech plan…..your plan must include an actual Social Media Plan.  Social media has actually become an expectation of consumers in today’s market place.  Fortunately, you can do some pretty incredibly social media messaging with minimal investment!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Calibri" pitchFamily="34" charset="0"/>
                <a:ea typeface="+mn-ea"/>
                <a:cs typeface="+mn-cs"/>
              </a:rPr>
              <a:t>Social media helps your messaging to be “seen”, pretty much any where in the world.  You can share….collaborate and connect with so many prospects from so many walks of life!   All from your desk/seat/car.  It’s a great way to “touch” people without being evasive or making clients feel violated.   And it is consistently evolving and will continue to do so.  Fortunately you are with a brand like Better Homes and Gardens Real Estate, who is the front runners when it comes to social media. No other brand puts the time, research and effort into this media platform like we do…..so leverage it, use our posts, blogs, videos to enhance yourself and your brand.  </a:t>
            </a:r>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25</a:t>
            </a:fld>
            <a:endParaRPr lang="en-US"/>
          </a:p>
        </p:txBody>
      </p:sp>
    </p:spTree>
    <p:extLst>
      <p:ext uri="{BB962C8B-B14F-4D97-AF65-F5344CB8AC3E}">
        <p14:creationId xmlns:p14="http://schemas.microsoft.com/office/powerpoint/2010/main" val="2376568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 15</a:t>
            </a:r>
            <a:endParaRPr lang="en-US" dirty="0" smtClean="0">
              <a:effectLst/>
            </a:endParaRPr>
          </a:p>
          <a:p>
            <a:endParaRPr lang="en-US" dirty="0" smtClean="0"/>
          </a:p>
          <a:p>
            <a:r>
              <a:rPr lang="en-US" dirty="0" smtClean="0"/>
              <a:t>In your student handout, we list some of the considerations you need to make before you begin</a:t>
            </a:r>
            <a:r>
              <a:rPr lang="en-US" baseline="0" dirty="0" smtClean="0"/>
              <a:t> your social plan.  </a:t>
            </a:r>
          </a:p>
          <a:p>
            <a:endParaRPr lang="en-US" baseline="0" dirty="0" smtClean="0"/>
          </a:p>
          <a:p>
            <a:r>
              <a:rPr lang="en-US" baseline="0" dirty="0" smtClean="0"/>
              <a:t>Your privacy and personal standards….we understand, when we go social….we are putting ourselves “out” there, but, remember don’t feel pressure to make postings that don’t </a:t>
            </a:r>
            <a:r>
              <a:rPr lang="en-US" baseline="0" dirty="0" err="1" smtClean="0"/>
              <a:t>honour</a:t>
            </a:r>
            <a:r>
              <a:rPr lang="en-US" baseline="0" dirty="0" smtClean="0"/>
              <a:t> your values.  You’ll often see Realtors with both personal and business pages because they want to keep some parts of their personal lives private, I totally understand….especially if you have an insanely crazy sibling like my brother who loves to post humiliating photos.  How many marshmallows I can fit in my mouth at once…is something I want only my family to know </a:t>
            </a:r>
            <a:r>
              <a:rPr lang="en-US" baseline="0" dirty="0" smtClean="0">
                <a:sym typeface="Wingdings" panose="05000000000000000000" pitchFamily="2" charset="2"/>
              </a:rPr>
              <a:t></a:t>
            </a:r>
          </a:p>
          <a:p>
            <a:endParaRPr lang="en-US" baseline="0" dirty="0" smtClean="0">
              <a:sym typeface="Wingdings" panose="05000000000000000000" pitchFamily="2" charset="2"/>
            </a:endParaRPr>
          </a:p>
          <a:p>
            <a:r>
              <a:rPr lang="en-US" baseline="0" dirty="0" smtClean="0">
                <a:sym typeface="Wingdings" panose="05000000000000000000" pitchFamily="2" charset="2"/>
              </a:rPr>
              <a:t>Of course the Realtor Code of Ethics….if anything is your mind is ever questionable, involve your manager or refer to directly to the Realtor Code of Ethics itself.</a:t>
            </a:r>
          </a:p>
          <a:p>
            <a:endParaRPr lang="en-US" baseline="0" dirty="0" smtClean="0">
              <a:sym typeface="Wingdings" panose="05000000000000000000" pitchFamily="2" charset="2"/>
            </a:endParaRPr>
          </a:p>
          <a:p>
            <a:r>
              <a:rPr lang="en-US" baseline="0" dirty="0" smtClean="0">
                <a:sym typeface="Wingdings" panose="05000000000000000000" pitchFamily="2" charset="2"/>
              </a:rPr>
              <a:t>Any of our brand’s </a:t>
            </a:r>
            <a:r>
              <a:rPr lang="en-US" baseline="0" dirty="0" err="1" smtClean="0">
                <a:sym typeface="Wingdings" panose="05000000000000000000" pitchFamily="2" charset="2"/>
              </a:rPr>
              <a:t>advertsing</a:t>
            </a:r>
            <a:r>
              <a:rPr lang="en-US" baseline="0" dirty="0" smtClean="0">
                <a:sym typeface="Wingdings" panose="05000000000000000000" pitchFamily="2" charset="2"/>
              </a:rPr>
              <a:t> rules….being part of a brand has renowned as Better Homes &amp; Gardens, is really an </a:t>
            </a:r>
            <a:r>
              <a:rPr lang="en-US" baseline="0" dirty="0" err="1" smtClean="0">
                <a:sym typeface="Wingdings" panose="05000000000000000000" pitchFamily="2" charset="2"/>
              </a:rPr>
              <a:t>honour</a:t>
            </a:r>
            <a:r>
              <a:rPr lang="en-US" baseline="0" dirty="0" smtClean="0">
                <a:sym typeface="Wingdings" panose="05000000000000000000" pitchFamily="2" charset="2"/>
              </a:rPr>
              <a:t> and should be treated as such.  Meredith has chosen our team as someone they can trust with their BHG brand and we need to protect it….</a:t>
            </a:r>
          </a:p>
          <a:p>
            <a:endParaRPr lang="en-US" baseline="0" dirty="0" smtClean="0">
              <a:sym typeface="Wingdings" panose="05000000000000000000" pitchFamily="2" charset="2"/>
            </a:endParaRPr>
          </a:p>
          <a:p>
            <a:r>
              <a:rPr lang="en-US" baseline="0" dirty="0" smtClean="0">
                <a:sym typeface="Wingdings" panose="05000000000000000000" pitchFamily="2" charset="2"/>
              </a:rPr>
              <a:t>Without saying, know your office policy and adhere to it…..we would hate to see anybody lose a promising career BHGRE career over a night of drunken stupor.  </a:t>
            </a:r>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26</a:t>
            </a:fld>
            <a:endParaRPr lang="en-US"/>
          </a:p>
        </p:txBody>
      </p:sp>
    </p:spTree>
    <p:extLst>
      <p:ext uri="{BB962C8B-B14F-4D97-AF65-F5344CB8AC3E}">
        <p14:creationId xmlns:p14="http://schemas.microsoft.com/office/powerpoint/2010/main" val="3588162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 16</a:t>
            </a:r>
            <a:endParaRPr lang="en-US" dirty="0" smtClean="0">
              <a:effectLst/>
            </a:endParaRPr>
          </a:p>
          <a:p>
            <a:endParaRPr lang="en-US" dirty="0" smtClean="0"/>
          </a:p>
          <a:p>
            <a:r>
              <a:rPr lang="en-US" dirty="0" smtClean="0"/>
              <a:t>I hope everyone is really seeing the pattern here that we are trying to help you to make strategic decisions about your business…..no shooting</a:t>
            </a:r>
            <a:r>
              <a:rPr lang="en-US" baseline="0" dirty="0" smtClean="0"/>
              <a:t> from the hip in this class!  The more strategic you are, the better your results!</a:t>
            </a:r>
          </a:p>
          <a:p>
            <a:endParaRPr lang="en-US" baseline="0" dirty="0" smtClean="0"/>
          </a:p>
          <a:p>
            <a:r>
              <a:rPr lang="en-US" baseline="0" dirty="0" smtClean="0"/>
              <a:t>The first step of any sort of marketing plan is define your target market…knowing the type of followers you want will help you greatly in deciding what type of content to post, what sort of groups to join.  Just for an example, if you want to attract young families…….you may  not want to have a vast majority of your postings geared to the top retirement homes.   </a:t>
            </a:r>
          </a:p>
          <a:p>
            <a:endParaRPr lang="en-US" baseline="0" dirty="0" smtClean="0"/>
          </a:p>
          <a:p>
            <a:r>
              <a:rPr lang="en-US" baseline="0" dirty="0" smtClean="0"/>
              <a:t>Can anyone on the call define your target audience or if you haven’t “focused” on that yet….is there an audience you’d like to aspire to have?  Do you know where to find them? Keeping in mind, we can still sell to anyone we want….but, we want to focus our energies in segments where we will see the greatest returns.  </a:t>
            </a:r>
          </a:p>
          <a:p>
            <a:endParaRPr lang="en-US" baseline="0" dirty="0" smtClean="0"/>
          </a:p>
          <a:p>
            <a:r>
              <a:rPr lang="en-US" baseline="0" dirty="0" smtClean="0"/>
              <a:t>Be sure you can define through your messaging exactly what makes you unique, what do you do better than anyone else in your area…..what will people associate you with  </a:t>
            </a:r>
          </a:p>
          <a:p>
            <a:r>
              <a:rPr lang="en-US" baseline="0" dirty="0" smtClean="0"/>
              <a:t>What is something that might make you unique?   Now….it’s important in your social media marketing that you are your authentic self….BE who you are, don’t try to be who you are not…..Then ensure your messaging is consistent….this will be easier if you truly embrace your authentic self.  If you try to have different messaging in different channels trying to appeal to different people, you will come across as inauthentic and not so trust worthy…..so operate with pure intention.  </a:t>
            </a:r>
          </a:p>
          <a:p>
            <a:endParaRPr lang="en-US" baseline="0" dirty="0" smtClean="0"/>
          </a:p>
          <a:p>
            <a:r>
              <a:rPr lang="en-US" baseline="0" dirty="0" smtClean="0"/>
              <a:t>What results are you hoping to achieve…be sure to define this, if you do not….how in the world will you measure success?   So what might be a great social media result?  Increase sphere of influence, add 2 sales to your average, </a:t>
            </a:r>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27</a:t>
            </a:fld>
            <a:endParaRPr lang="en-US"/>
          </a:p>
        </p:txBody>
      </p:sp>
    </p:spTree>
    <p:extLst>
      <p:ext uri="{BB962C8B-B14F-4D97-AF65-F5344CB8AC3E}">
        <p14:creationId xmlns:p14="http://schemas.microsoft.com/office/powerpoint/2010/main" val="2885992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Never</a:t>
            </a:r>
            <a:r>
              <a:rPr lang="en-US" baseline="0" dirty="0" smtClean="0"/>
              <a:t> forget that social media is about relationships and it is a great forum for that.   Has anyone on this call been able to get back in touch with someone that they knew from college or university?  How about old sports mates?   When you first get back in touch…the minute a long lost friend has connected with you…..how did you feel?</a:t>
            </a:r>
          </a:p>
          <a:p>
            <a:endParaRPr lang="en-US" baseline="0" dirty="0" smtClean="0"/>
          </a:p>
          <a:p>
            <a:r>
              <a:rPr lang="en-US" baseline="0" dirty="0" smtClean="0"/>
              <a:t>Social media can make people “feel”….  So don’t be cold.  Don’t be guilty of just sharing links, don’t just rely on real estate reports…..make friends.  Think of social media as a social party on an incredibly large scale.  Would it surprise anyone to know that more often than not people who are great at networking at parties are also great networkers online?  In today’s world, you can forge great friendships and clients in ways that people in the industry even 10 years ago were just starting to realize.  It is the best place to showcase who you are, not just what you sell.</a:t>
            </a:r>
          </a:p>
          <a:p>
            <a:endParaRPr lang="en-US" baseline="0" dirty="0" smtClean="0"/>
          </a:p>
          <a:p>
            <a:r>
              <a:rPr lang="en-US" baseline="0" dirty="0" smtClean="0"/>
              <a:t>Absolutely respond to all comments......imagine you are at a self development event (please excuse me, if I get a little passionate here…because it happened to me) or any event…concert, poetry </a:t>
            </a:r>
            <a:r>
              <a:rPr lang="en-US" baseline="0" dirty="0" err="1" smtClean="0"/>
              <a:t>reading..anything</a:t>
            </a:r>
            <a:r>
              <a:rPr lang="en-US" baseline="0" dirty="0" smtClean="0"/>
              <a:t>.  Something you see or hear, moves you enough to want to tell the speaker/musician/poet how what they just said, may actually change your life.  You approach said speaker/musician/poet….excited, knowing this is going to be the best moment EVER…..and you get to this person give every one of your thoughts and they listen to every word and turn and walk away.  No thank you, no I’m glad I could help, no smile……..feel that feeling of anger, regret, complete disenchantment.  Well that’s how people feel whenever their comments go unnoticed.  Not responding to comments online, is like turning around and walking away.  Don’t make people feel like that, it will never serve your business well.  I understand we may not bat 1000 here….but, try.  The person who responds will create an advocate.</a:t>
            </a:r>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28</a:t>
            </a:fld>
            <a:endParaRPr lang="en-US"/>
          </a:p>
        </p:txBody>
      </p:sp>
    </p:spTree>
    <p:extLst>
      <p:ext uri="{BB962C8B-B14F-4D97-AF65-F5344CB8AC3E}">
        <p14:creationId xmlns:p14="http://schemas.microsoft.com/office/powerpoint/2010/main" val="3505678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Okay….so here</a:t>
            </a:r>
            <a:r>
              <a:rPr lang="en-US" baseline="0" dirty="0" smtClean="0"/>
              <a:t> is the moment where we hit you in the head to make sure you were paying attention and to stress our points!!</a:t>
            </a:r>
          </a:p>
          <a:p>
            <a:endParaRPr lang="en-US" baseline="0" dirty="0" smtClean="0"/>
          </a:p>
          <a:p>
            <a:r>
              <a:rPr lang="en-US" baseline="0" dirty="0" smtClean="0"/>
              <a:t>So we will all:  (read above)    Now I didn’t mention about getting local earlier, but, I’m hoping each of you understand the importance of that.  I need to focus my messaging on what’s going on in my local market……remember people who are searching to live in your area are not doing internet searches on their current “city”…they are seeking info you’re your area….be the local expert, being the state expert (especially somewhere the size of CA) is going to be very confusing for people…..pick your LOCALE!</a:t>
            </a:r>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29</a:t>
            </a:fld>
            <a:endParaRPr lang="en-US"/>
          </a:p>
        </p:txBody>
      </p:sp>
    </p:spTree>
    <p:extLst>
      <p:ext uri="{BB962C8B-B14F-4D97-AF65-F5344CB8AC3E}">
        <p14:creationId xmlns:p14="http://schemas.microsoft.com/office/powerpoint/2010/main" val="1861048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is a BIG day, now</a:t>
            </a:r>
            <a:r>
              <a:rPr lang="en-US" baseline="0" dirty="0" smtClean="0"/>
              <a:t> that we have some of our foundation in place….we want to discuss how to communicate our value with everyone we know!   Real Estate is a “touch” sport…….the more we can get out and talk to people, the greater the likelihood of uncovering leads!   That’s one thing I love about real estate…is everyone that you know, meet, speak with is a “suspect” (not necessarily a prospect) but, a “suspect”……fortunately the majority of people you interact with on a daily basis have a roof over their head…..whether they are current homeowners or aspire to be.  </a:t>
            </a:r>
          </a:p>
          <a:p>
            <a:endParaRPr lang="en-US" baseline="0" dirty="0" smtClean="0"/>
          </a:p>
          <a:p>
            <a:r>
              <a:rPr lang="en-US" baseline="0" dirty="0" smtClean="0"/>
              <a:t>So today our goals are:  (read) </a:t>
            </a:r>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3</a:t>
            </a:fld>
            <a:endParaRPr lang="en-US"/>
          </a:p>
        </p:txBody>
      </p:sp>
    </p:spTree>
    <p:extLst>
      <p:ext uri="{BB962C8B-B14F-4D97-AF65-F5344CB8AC3E}">
        <p14:creationId xmlns:p14="http://schemas.microsoft.com/office/powerpoint/2010/main" val="3446933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 17</a:t>
            </a:r>
            <a:endParaRPr lang="en-US" dirty="0" smtClean="0">
              <a:effectLst/>
            </a:endParaRPr>
          </a:p>
          <a:p>
            <a:endParaRPr lang="en-US" dirty="0" smtClean="0"/>
          </a:p>
          <a:p>
            <a:r>
              <a:rPr lang="en-US" dirty="0" smtClean="0"/>
              <a:t>So let’s go over page</a:t>
            </a:r>
            <a:r>
              <a:rPr lang="en-US" baseline="0" dirty="0" smtClean="0"/>
              <a:t> 17 notes.  Like we said social media is like a social gathering…..don’t be “that guy or girl” who stands up at the party and starts telling everyone about yourself, the one who even when someone tries to converse doesn’t miss a beat and continues his/her own promotion.  I know you have all seen someone like that….and I know when you see it, under your breath you say things we can’t even say or even THINK on this webinar.    Social media is not different….there will be plenty of opportunities to inject your knowledge, your message, but you need to allow others their time as well.</a:t>
            </a:r>
          </a:p>
          <a:p>
            <a:endParaRPr lang="en-US" baseline="0" dirty="0" smtClean="0"/>
          </a:p>
          <a:p>
            <a:r>
              <a:rPr lang="en-US" baseline="0" dirty="0" smtClean="0"/>
              <a:t>We recommend the above breakdown.   20% your content….you can show value through your knowledge…absolutely.  We’re not saying only listen…..but keep it to 20%   20% links…I love that…promote others, especially is they have great and valuable content.  Why recreate the wheel AND you can make a great strategic alliance in the meantime!!</a:t>
            </a:r>
          </a:p>
          <a:p>
            <a:r>
              <a:rPr lang="en-US" baseline="0" dirty="0" smtClean="0"/>
              <a:t>20% other business……show you have multi facets.  Be knowledgeable of the economy and business outside of real estate…..people don’t only want to hear about real estate, they crave knowledge about their communities, new products…anything.  Knowledge is power….   And 40% personal talk and networking…40%...does that percentage surprise anyone?  This is perhaps one of the easiest things to do and you will put humongous deposits into people’s emotional bank account.  Human beings (and our clients are human beings)…human beings for the most part are ego driven…..I don’t care how enlightened someone may appear to be, we all appreciate being acknowledged.  Okay….I have a quick question here……for all the Facebook users (and please be honest, no judgement) how many of you when you first login look at the “me” </a:t>
            </a:r>
            <a:r>
              <a:rPr lang="en-US" baseline="0" dirty="0" err="1" smtClean="0"/>
              <a:t>notifier</a:t>
            </a:r>
            <a:r>
              <a:rPr lang="en-US" baseline="0" dirty="0" smtClean="0"/>
              <a:t>?   Regardless of how selfless we may be…..  Why do we do that?  It makes us feel good…when we see someone like our pictures, respond to our comments….it feels GREAT, it can turn a bad day around!!  My best friends, there was a time I really didn’t like her…then she liked a picture of my daughter and commented cutie.  I was so happy, she is now my BEST friend…. Other people feel the exact same way when you acknowledge them.   Just something as simple as, “I love your new haircut” will make you a hero for a moment….but, remember again….we are working with humans…..even if you imprint positively for just a moment in someone’s consciousness you will imprint </a:t>
            </a:r>
            <a:r>
              <a:rPr lang="en-US" baseline="0" dirty="0" err="1" smtClean="0"/>
              <a:t>permantently</a:t>
            </a:r>
            <a:r>
              <a:rPr lang="en-US" baseline="0" dirty="0" smtClean="0"/>
              <a:t> in their subconscious and you want to own everyone’s subconscious……that’s when your name will start </a:t>
            </a:r>
            <a:r>
              <a:rPr lang="en-US" baseline="0" dirty="0" err="1" smtClean="0"/>
              <a:t>rollling</a:t>
            </a:r>
            <a:r>
              <a:rPr lang="en-US" baseline="0" dirty="0" smtClean="0"/>
              <a:t> of the tongues and you will create advocacy.  </a:t>
            </a:r>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30</a:t>
            </a:fld>
            <a:endParaRPr lang="en-US"/>
          </a:p>
        </p:txBody>
      </p:sp>
    </p:spTree>
    <p:extLst>
      <p:ext uri="{BB962C8B-B14F-4D97-AF65-F5344CB8AC3E}">
        <p14:creationId xmlns:p14="http://schemas.microsoft.com/office/powerpoint/2010/main" val="3978938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page18</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As</a:t>
            </a:r>
            <a:r>
              <a:rPr lang="en-US" sz="1200" kern="1200" baseline="0" dirty="0" smtClean="0">
                <a:solidFill>
                  <a:schemeClr val="tx1"/>
                </a:solidFill>
                <a:effectLst/>
                <a:latin typeface="Calibri" pitchFamily="34" charset="0"/>
                <a:ea typeface="+mn-ea"/>
                <a:cs typeface="+mn-cs"/>
              </a:rPr>
              <a:t> we discussed earlier, there is so much content in this course, we will do as much as we can on these calls; but, some of it you can work through in the workbooks.  Pages 18-21 will have more detailed information that will greatly assist you with your social media plan/strategy.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31</a:t>
            </a:fld>
            <a:endParaRPr lang="en-US"/>
          </a:p>
        </p:txBody>
      </p:sp>
    </p:spTree>
    <p:extLst>
      <p:ext uri="{BB962C8B-B14F-4D97-AF65-F5344CB8AC3E}">
        <p14:creationId xmlns:p14="http://schemas.microsoft.com/office/powerpoint/2010/main" val="1178993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 20</a:t>
            </a:r>
            <a:endParaRPr lang="en-US" dirty="0" smtClean="0">
              <a:effectLst/>
            </a:endParaRPr>
          </a:p>
          <a:p>
            <a:endParaRPr lang="en-US" dirty="0" smtClean="0"/>
          </a:p>
          <a:p>
            <a:r>
              <a:rPr lang="en-US" dirty="0" smtClean="0"/>
              <a:t>This is a great tool to use to help you plan your social media and like the forms we did last week….you can do this once and keep it with you…..this will keep</a:t>
            </a:r>
            <a:r>
              <a:rPr lang="en-US" baseline="0" dirty="0" smtClean="0"/>
              <a:t> you focused on what you need to do each week, this doesn’t have to change.   A simple checkmark under each completed task each day will keep you on target.  I absolutely love this “top of mind tips”.</a:t>
            </a:r>
          </a:p>
          <a:p>
            <a:endParaRPr lang="en-US" baseline="0" dirty="0" smtClean="0"/>
          </a:p>
          <a:p>
            <a:r>
              <a:rPr lang="en-US" baseline="0" dirty="0" smtClean="0"/>
              <a:t>I have a question…….what is everyone doing with their workbooks?  How are you using your forms?  Where do you keep them?  What do you do with them?</a:t>
            </a:r>
          </a:p>
          <a:p>
            <a:endParaRPr lang="en-US" baseline="0" dirty="0" smtClean="0"/>
          </a:p>
          <a:p>
            <a:r>
              <a:rPr lang="en-US" baseline="0" dirty="0" smtClean="0"/>
              <a:t>Learn from one another!!</a:t>
            </a:r>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32</a:t>
            </a:fld>
            <a:endParaRPr lang="en-US"/>
          </a:p>
        </p:txBody>
      </p:sp>
    </p:spTree>
    <p:extLst>
      <p:ext uri="{BB962C8B-B14F-4D97-AF65-F5344CB8AC3E}">
        <p14:creationId xmlns:p14="http://schemas.microsoft.com/office/powerpoint/2010/main" val="3270748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 22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Okay…..so, let’s tak</a:t>
            </a:r>
            <a:r>
              <a:rPr lang="en-US" sz="1200" kern="1200" baseline="0" dirty="0" smtClean="0">
                <a:solidFill>
                  <a:schemeClr val="tx1"/>
                </a:solidFill>
                <a:effectLst/>
                <a:latin typeface="Calibri" pitchFamily="34" charset="0"/>
                <a:ea typeface="+mn-ea"/>
                <a:cs typeface="+mn-cs"/>
              </a:rPr>
              <a:t>e a peek at all of our successes!!!  Very exciting moment!!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Calibri" pitchFamily="34" charset="0"/>
                <a:ea typeface="+mn-ea"/>
                <a:cs typeface="+mn-cs"/>
              </a:rPr>
              <a:t>We have officially:  (read above)</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33</a:t>
            </a:fld>
            <a:endParaRPr lang="en-US"/>
          </a:p>
        </p:txBody>
      </p:sp>
    </p:spTree>
    <p:extLst>
      <p:ext uri="{BB962C8B-B14F-4D97-AF65-F5344CB8AC3E}">
        <p14:creationId xmlns:p14="http://schemas.microsoft.com/office/powerpoint/2010/main" val="3928002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 22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In addition</a:t>
            </a:r>
            <a:r>
              <a:rPr lang="en-US" sz="1200" kern="1200" baseline="0" dirty="0" smtClean="0">
                <a:solidFill>
                  <a:schemeClr val="tx1"/>
                </a:solidFill>
                <a:effectLst/>
                <a:latin typeface="Calibri" pitchFamily="34" charset="0"/>
                <a:ea typeface="+mn-ea"/>
                <a:cs typeface="+mn-cs"/>
              </a:rPr>
              <a:t> we have also learned to……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Calibri" pitchFamily="34" charset="0"/>
                <a:ea typeface="+mn-ea"/>
                <a:cs typeface="+mn-cs"/>
              </a:rPr>
              <a:t>Wow, I was going to try to be cute and read it all with one breath….then I realized it was two pages.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34</a:t>
            </a:fld>
            <a:endParaRPr lang="en-US"/>
          </a:p>
        </p:txBody>
      </p:sp>
    </p:spTree>
    <p:extLst>
      <p:ext uri="{BB962C8B-B14F-4D97-AF65-F5344CB8AC3E}">
        <p14:creationId xmlns:p14="http://schemas.microsoft.com/office/powerpoint/2010/main" val="3740865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 22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Ok….now is the time we assign homework….no groaning</a:t>
            </a:r>
            <a:r>
              <a:rPr lang="en-US" sz="1200" kern="1200" baseline="0" dirty="0" smtClean="0">
                <a:solidFill>
                  <a:schemeClr val="tx1"/>
                </a:solidFill>
                <a:effectLst/>
                <a:latin typeface="Calibri" pitchFamily="34" charset="0"/>
                <a:ea typeface="+mn-ea"/>
                <a:cs typeface="+mn-cs"/>
              </a:rPr>
              <a:t> allowed!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Calibri" pitchFamily="34" charset="0"/>
                <a:ea typeface="+mn-ea"/>
                <a:cs typeface="+mn-cs"/>
              </a:rPr>
              <a:t>Don’t forget to add another 50 people to your database!  By the end of this week, you should be at 100!!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35</a:t>
            </a:fld>
            <a:endParaRPr lang="en-US"/>
          </a:p>
        </p:txBody>
      </p:sp>
    </p:spTree>
    <p:extLst>
      <p:ext uri="{BB962C8B-B14F-4D97-AF65-F5344CB8AC3E}">
        <p14:creationId xmlns:p14="http://schemas.microsoft.com/office/powerpoint/2010/main" val="1935172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 22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So we are leaving you LOTS to do by next week….you may find this a little more fun then</a:t>
            </a:r>
            <a:r>
              <a:rPr lang="en-US" sz="1200" kern="1200" baseline="0" dirty="0" smtClean="0">
                <a:solidFill>
                  <a:schemeClr val="tx1"/>
                </a:solidFill>
                <a:effectLst/>
                <a:latin typeface="Calibri" pitchFamily="34" charset="0"/>
                <a:ea typeface="+mn-ea"/>
                <a:cs typeface="+mn-cs"/>
              </a:rPr>
              <a:t> last week though as we’re starting engage actual consumers!!  For energy sharers like me, this is our “thing”.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36</a:t>
            </a:fld>
            <a:endParaRPr lang="en-US"/>
          </a:p>
        </p:txBody>
      </p:sp>
    </p:spTree>
    <p:extLst>
      <p:ext uri="{BB962C8B-B14F-4D97-AF65-F5344CB8AC3E}">
        <p14:creationId xmlns:p14="http://schemas.microsoft.com/office/powerpoint/2010/main" val="1935172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Hopefully you’ve had a chance</a:t>
            </a:r>
            <a:r>
              <a:rPr lang="en-US" baseline="0" dirty="0" smtClean="0"/>
              <a:t> to review the material for class…if you haven’t but sure that you do, don’t miss out on some of the best information available to new in the </a:t>
            </a:r>
            <a:r>
              <a:rPr lang="en-US" baseline="0" dirty="0" err="1" smtClean="0"/>
              <a:t>indusrty</a:t>
            </a:r>
            <a:r>
              <a:rPr lang="en-US" baseline="0" dirty="0" smtClean="0"/>
              <a:t>!   </a:t>
            </a:r>
          </a:p>
          <a:p>
            <a:endParaRPr lang="en-US" baseline="0" dirty="0" smtClean="0"/>
          </a:p>
          <a:p>
            <a:r>
              <a:rPr lang="en-US" baseline="0" dirty="0" smtClean="0"/>
              <a:t>Materials, for this class and all subsequent classes will be available at:  bit.ly/</a:t>
            </a:r>
            <a:r>
              <a:rPr lang="en-US" baseline="0" dirty="0" err="1" smtClean="0"/>
              <a:t>seedsofsuccess</a:t>
            </a:r>
            <a:r>
              <a:rPr lang="en-US" baseline="0" dirty="0" smtClean="0"/>
              <a:t>  (see above)</a:t>
            </a:r>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4</a:t>
            </a:fld>
            <a:endParaRPr lang="en-US"/>
          </a:p>
        </p:txBody>
      </p:sp>
    </p:spTree>
    <p:extLst>
      <p:ext uri="{BB962C8B-B14F-4D97-AF65-F5344CB8AC3E}">
        <p14:creationId xmlns:p14="http://schemas.microsoft.com/office/powerpoint/2010/main" val="346259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important</a:t>
            </a:r>
            <a:r>
              <a:rPr lang="en-US" baseline="0" dirty="0" smtClean="0"/>
              <a:t> systems that you will want to create is your follow-up system…..this is where some of even the best agents out there fall to the wayside.  We’ve all been here….have you ever promised yourself that you’d get back to someone on a certain day and for what ever reason….you didn’t?  But at the end of the day, you tell yourself…that’s okay, I’ll do it first thing tomorrow…no big deal.  Then tomorrow comes and you don’t call….BUT, promise yourself again that you’ll do it the following day?  This can go on a for a few days and then finally you tell yourself…well it’s been so long, now I’m too embarrassed to call!!   Does that sound at all familiar?  I can’t lie, I’ve been guilty of it……but, when we do that…we leave a lot of money on the table, especially if it’s a lead that contacted us first!!</a:t>
            </a:r>
          </a:p>
          <a:p>
            <a:endParaRPr lang="en-US" baseline="0" dirty="0" smtClean="0"/>
          </a:p>
          <a:p>
            <a:r>
              <a:rPr lang="en-US" baseline="0" dirty="0" smtClean="0"/>
              <a:t>Now every follow-up plan, will be a bit different, given the circumstances of the lead……but, for each lead you ever uncover, you will want a “plan for attack”.  We recommend that as leads come into you…you rate them.  This way you can have a “general idea” of how you will handle each type of lead based on its rating.    Some of the decisions you will need to make are (read above)……put some thought and strategy into it.  Be the professional….consumers expect their Realtors to be professionals.  Consumers will often do the math around commissions…..it’s your job to be worth every penny they spend.  Consumers know when </a:t>
            </a:r>
            <a:r>
              <a:rPr lang="en-US" baseline="0" dirty="0" err="1" smtClean="0"/>
              <a:t>someones</a:t>
            </a:r>
            <a:r>
              <a:rPr lang="en-US" baseline="0" dirty="0" smtClean="0"/>
              <a:t> “winging it”….please, do the industry a </a:t>
            </a:r>
            <a:r>
              <a:rPr lang="en-US" baseline="0" dirty="0" err="1" smtClean="0"/>
              <a:t>favour</a:t>
            </a:r>
            <a:r>
              <a:rPr lang="en-US" baseline="0" dirty="0" smtClean="0"/>
              <a:t>, don’t ever “wing it”.  </a:t>
            </a:r>
          </a:p>
          <a:p>
            <a:endParaRPr lang="en-US" baseline="0" dirty="0" smtClean="0"/>
          </a:p>
          <a:p>
            <a:r>
              <a:rPr lang="en-US" baseline="0" dirty="0" smtClean="0"/>
              <a:t>In your workbook, on page 3, we’ve provided you with a very good “rule of thumb”.   Make contact at least once a week for the first 8 weeks, to ensure that they know you.   In the Greenhouse, you could even created a great weekly touch campaign for new leads.  Now, in the beginning, let your lead demonstrate their preferred method of communication….if someone keeps emailing you, email back.   If you want to speak to someone who is constantly emailing you…..it’s okay to ask in a note if you can have a conversation.  You do want to have conversations with your clients, they are more personal….but, don’t force it.  </a:t>
            </a:r>
          </a:p>
          <a:p>
            <a:endParaRPr lang="en-US" baseline="0" dirty="0" smtClean="0"/>
          </a:p>
          <a:p>
            <a:r>
              <a:rPr lang="en-US" baseline="0" dirty="0" smtClean="0"/>
              <a:t>For those of you who like a follow up system with calling…..know how you are going to handle voicemail.  With caller ID…..please don’t hang up, know what you want your message to be.   Something to consider….when I leave a voice mail, I always end it with giving myself permission to call back, so that calling again is expected…...for example, “I know how busy like can be and the last thing I want to do is add to your “to-do” list, what I will do, so that you don’t have to worry or think about it….is I will call you back on Thursday between 5 &amp; 5:30…I hope that helps and if you want to speak soon….by all means, call”.  This way I’m not a “stalker” when I call again, I’m just keeping my word.  </a:t>
            </a:r>
          </a:p>
          <a:p>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5</a:t>
            </a:fld>
            <a:endParaRPr lang="en-US"/>
          </a:p>
        </p:txBody>
      </p:sp>
    </p:spTree>
    <p:extLst>
      <p:ext uri="{BB962C8B-B14F-4D97-AF65-F5344CB8AC3E}">
        <p14:creationId xmlns:p14="http://schemas.microsoft.com/office/powerpoint/2010/main" val="2609364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go to</a:t>
            </a:r>
            <a:r>
              <a:rPr lang="en-US" baseline="0" dirty="0" smtClean="0"/>
              <a:t> the forms section of the bit.ly site, you will find the “Leads” to Clients form.  It’s fairly straight forward…..but, very powerful in getting “noise” out of your head and on paper.   You simply enter the name, note whether they’re a buyer or seller……Rate them……so for me “A” is someone who is looking to close within the next 120 days, b are people who are looking to close 5-12 months out and everyone one else, is “thinking, if the situation was right”….non committal.</a:t>
            </a:r>
          </a:p>
          <a:p>
            <a:endParaRPr lang="en-US" baseline="0" dirty="0" smtClean="0"/>
          </a:p>
          <a:p>
            <a:r>
              <a:rPr lang="en-US" baseline="0" dirty="0" smtClean="0"/>
              <a:t>Rank them and note when follow up activities will or have occurred.  Once you have had contact….decide when you want the next contact to be.  If you were using these sheets manually….I’d get a  red binder (my hot leads binder) and put them in 12 months…..put a few sheets in each month and when I pick my follow up times, I’d go to the month and write the information down.   Or if you want to do it via technology and </a:t>
            </a:r>
            <a:r>
              <a:rPr lang="en-US" baseline="0" dirty="0" err="1" smtClean="0"/>
              <a:t>calendering</a:t>
            </a:r>
            <a:r>
              <a:rPr lang="en-US" baseline="0" dirty="0" smtClean="0"/>
              <a:t>, by all means use your phone/</a:t>
            </a:r>
            <a:r>
              <a:rPr lang="en-US" baseline="0" dirty="0" err="1" smtClean="0"/>
              <a:t>calender</a:t>
            </a:r>
            <a:r>
              <a:rPr lang="en-US" baseline="0" dirty="0" smtClean="0"/>
              <a:t>.   Again…your business is yours, the best method to use is the one that work for you!</a:t>
            </a:r>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6</a:t>
            </a:fld>
            <a:endParaRPr lang="en-US"/>
          </a:p>
        </p:txBody>
      </p:sp>
    </p:spTree>
    <p:extLst>
      <p:ext uri="{BB962C8B-B14F-4D97-AF65-F5344CB8AC3E}">
        <p14:creationId xmlns:p14="http://schemas.microsoft.com/office/powerpoint/2010/main" val="1617528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 4</a:t>
            </a:r>
            <a:endParaRPr lang="en-US" dirty="0" smtClean="0">
              <a:effectLst/>
            </a:endParaRPr>
          </a:p>
          <a:p>
            <a:endParaRPr lang="en-US" dirty="0" smtClean="0">
              <a:effectLst/>
            </a:endParaRPr>
          </a:p>
          <a:p>
            <a:r>
              <a:rPr lang="en-US" dirty="0" smtClean="0">
                <a:effectLst/>
              </a:rPr>
              <a:t>One of the most important sales skills you’ll need to do to create</a:t>
            </a:r>
            <a:r>
              <a:rPr lang="en-US" baseline="0" dirty="0" smtClean="0">
                <a:effectLst/>
              </a:rPr>
              <a:t> great value is know the difference between a feature and a benefit and how they relate to each other.</a:t>
            </a:r>
          </a:p>
          <a:p>
            <a:endParaRPr lang="en-US" baseline="0" dirty="0" smtClean="0">
              <a:effectLst/>
            </a:endParaRPr>
          </a:p>
          <a:p>
            <a:r>
              <a:rPr lang="en-US" baseline="0" dirty="0" smtClean="0">
                <a:effectLst/>
              </a:rPr>
              <a:t>Does anyone know the difference between a feature and a benefit?  (it can be hard to articulate)</a:t>
            </a:r>
          </a:p>
          <a:p>
            <a:endParaRPr lang="en-US" baseline="0" dirty="0" smtClean="0">
              <a:effectLst/>
            </a:endParaRPr>
          </a:p>
          <a:p>
            <a:r>
              <a:rPr lang="en-US" baseline="0" dirty="0" smtClean="0">
                <a:effectLst/>
              </a:rPr>
              <a:t>An easy way to look at it is:  a feature is essentially a surface statement about a product or service.  </a:t>
            </a:r>
          </a:p>
          <a:p>
            <a:endParaRPr lang="en-US" baseline="0" dirty="0" smtClean="0">
              <a:effectLst/>
            </a:endParaRPr>
          </a:p>
          <a:p>
            <a:r>
              <a:rPr lang="en-US" baseline="0" dirty="0" smtClean="0">
                <a:effectLst/>
              </a:rPr>
              <a:t>A benefit:  is the result one would obtain in using or leveraging a feature.  </a:t>
            </a:r>
          </a:p>
          <a:p>
            <a:endParaRPr lang="en-US" baseline="0" dirty="0" smtClean="0">
              <a:effectLst/>
            </a:endParaRPr>
          </a:p>
          <a:p>
            <a:r>
              <a:rPr lang="en-US" baseline="0" dirty="0" smtClean="0">
                <a:effectLst/>
              </a:rPr>
              <a:t>A feature essentially draws an outline, the benefit is what </a:t>
            </a:r>
            <a:r>
              <a:rPr lang="en-US" baseline="0" dirty="0" err="1" smtClean="0">
                <a:effectLst/>
              </a:rPr>
              <a:t>colours</a:t>
            </a:r>
            <a:r>
              <a:rPr lang="en-US" baseline="0" dirty="0" smtClean="0">
                <a:effectLst/>
              </a:rPr>
              <a:t> it in….without the benefit, people may not always interpret why a particular feature might be important or even worse, they may perceive the feature in a negative light.  For example, if I market a car as FAST….some people may think it sounds exciting, others may think it’s dangerous…..so I have to explain what a benefit to a fast car may be…such as, it can go from 0-60 in 2.5 seconds ensuring the safety of passengers when making turns.  </a:t>
            </a:r>
          </a:p>
          <a:p>
            <a:endParaRPr lang="en-US" baseline="0" dirty="0" smtClean="0">
              <a:effectLst/>
            </a:endParaRPr>
          </a:p>
          <a:p>
            <a:r>
              <a:rPr lang="en-US" baseline="0" dirty="0" smtClean="0">
                <a:effectLst/>
              </a:rPr>
              <a:t>An example a feature for a car might be good gas mileage….the money you save driving it is the benefit.</a:t>
            </a:r>
          </a:p>
          <a:p>
            <a:r>
              <a:rPr lang="en-US" baseline="0" dirty="0" smtClean="0">
                <a:effectLst/>
              </a:rPr>
              <a:t>Or  a feature may be “home delivery”….the time and headaches you save not having to make pick up arrangements in a benefit.  </a:t>
            </a:r>
          </a:p>
          <a:p>
            <a:endParaRPr lang="en-US" baseline="0" dirty="0" smtClean="0">
              <a:effectLst/>
            </a:endParaRPr>
          </a:p>
          <a:p>
            <a:r>
              <a:rPr lang="en-US" baseline="0" dirty="0" smtClean="0">
                <a:effectLst/>
              </a:rPr>
              <a:t>So in real estate, we have to learn how to present features and benefits in 3 different contexts:  the home itself, services to the buyer and services to the seller.</a:t>
            </a:r>
          </a:p>
          <a:p>
            <a:endParaRPr lang="en-US" baseline="0"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7</a:t>
            </a:fld>
            <a:endParaRPr lang="en-US"/>
          </a:p>
        </p:txBody>
      </p:sp>
    </p:spTree>
    <p:extLst>
      <p:ext uri="{BB962C8B-B14F-4D97-AF65-F5344CB8AC3E}">
        <p14:creationId xmlns:p14="http://schemas.microsoft.com/office/powerpoint/2010/main" val="2943960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 5</a:t>
            </a:r>
            <a:endParaRPr lang="en-US" dirty="0" smtClean="0">
              <a:effectLst/>
            </a:endParaRPr>
          </a:p>
          <a:p>
            <a:endParaRPr lang="en-US" dirty="0" smtClean="0"/>
          </a:p>
          <a:p>
            <a:r>
              <a:rPr lang="en-US" dirty="0" smtClean="0"/>
              <a:t>So we have an exercise on page 5 of our workbooks.  We are going to break off into different groups to leverage more minds to create feature and benefits with</a:t>
            </a:r>
            <a:r>
              <a:rPr lang="en-US" baseline="0" dirty="0" smtClean="0"/>
              <a:t> regards to real estate.   You’ll see it’s broken into the 3 categories I just mentioned.   I will give you an example of each to get you started and then in your groups you will have 10 mins to create the other two.  </a:t>
            </a:r>
          </a:p>
          <a:p>
            <a:endParaRPr lang="en-US" baseline="0" dirty="0" smtClean="0"/>
          </a:p>
          <a:p>
            <a:r>
              <a:rPr lang="en-US" baseline="0" dirty="0" smtClean="0"/>
              <a:t>Ok:  home:  This home has a large dining room making it perfect for entertaining friends and family without the risk of “running out of space”/bumping elbows/eating in a different room.  Make sense?</a:t>
            </a:r>
          </a:p>
          <a:p>
            <a:endParaRPr lang="en-US" baseline="0" dirty="0" smtClean="0"/>
          </a:p>
          <a:p>
            <a:r>
              <a:rPr lang="en-US" baseline="0" dirty="0" smtClean="0"/>
              <a:t>Buyer:  I spend the last hour of every night personally visiting homes listed for sale, I have found this cuts the average buyer’s search time in half, as we are not just dependent on computer parameters as to the viability of a home, I’ve seen most of them and can speak to you in detail about them before you commit to viewing.</a:t>
            </a:r>
          </a:p>
          <a:p>
            <a:endParaRPr lang="en-US" baseline="0" dirty="0" smtClean="0"/>
          </a:p>
          <a:p>
            <a:r>
              <a:rPr lang="en-US" baseline="0" dirty="0" smtClean="0"/>
              <a:t>Seller:  I am a strong negotiator, in fact I am on average negotiating at a rate 10% better than anyone else in my marketplace, meaning my clients walk away with, on average an additional $10,000.</a:t>
            </a:r>
          </a:p>
          <a:p>
            <a:endParaRPr lang="en-US" baseline="0" dirty="0" smtClean="0"/>
          </a:p>
          <a:p>
            <a:r>
              <a:rPr lang="en-US" baseline="0" dirty="0" smtClean="0"/>
              <a:t>Go to break out….10 mins.</a:t>
            </a:r>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8</a:t>
            </a:fld>
            <a:endParaRPr lang="en-US"/>
          </a:p>
        </p:txBody>
      </p:sp>
    </p:spTree>
    <p:extLst>
      <p:ext uri="{BB962C8B-B14F-4D97-AF65-F5344CB8AC3E}">
        <p14:creationId xmlns:p14="http://schemas.microsoft.com/office/powerpoint/2010/main" val="2079224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 handout</a:t>
            </a:r>
            <a:r>
              <a:rPr lang="en-US" sz="1200" kern="1200" baseline="0" dirty="0" smtClean="0">
                <a:solidFill>
                  <a:schemeClr val="tx1"/>
                </a:solidFill>
                <a:effectLst/>
                <a:latin typeface="Calibri" pitchFamily="34" charset="0"/>
                <a:ea typeface="+mn-ea"/>
                <a:cs typeface="+mn-cs"/>
              </a:rPr>
              <a:t> and facilitator materials </a:t>
            </a:r>
            <a:r>
              <a:rPr lang="en-US" sz="1200" kern="1200" dirty="0" smtClean="0">
                <a:solidFill>
                  <a:schemeClr val="tx1"/>
                </a:solidFill>
                <a:effectLst/>
                <a:latin typeface="Calibri" pitchFamily="34" charset="0"/>
                <a:ea typeface="+mn-ea"/>
                <a:cs typeface="+mn-cs"/>
              </a:rPr>
              <a:t>page 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Now</a:t>
            </a:r>
            <a:r>
              <a:rPr lang="en-US" sz="1200" kern="1200" baseline="0" dirty="0" smtClean="0">
                <a:solidFill>
                  <a:schemeClr val="tx1"/>
                </a:solidFill>
                <a:effectLst/>
                <a:latin typeface="Calibri" pitchFamily="34" charset="0"/>
                <a:ea typeface="+mn-ea"/>
                <a:cs typeface="+mn-cs"/>
              </a:rPr>
              <a:t> we know how to create value in our communications…that means it’s time to start actually contacting people!   This is where it starts to get fun and we can start making things happen!!  Okay……last week we asked you to add 50 people to your new “database”, in essence, we ultimately want everyone we meet/speak to/know to end up in our database and start communicating with them, with that…we have to start somewhere!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Calibri" pitchFamily="34" charset="0"/>
                <a:ea typeface="+mn-ea"/>
                <a:cs typeface="+mn-cs"/>
              </a:rPr>
              <a:t>That first and most natural place to start generating leads is through people we already know and have met. These people are easy….they already know and like us.  We likely already talk to them time to time….so calling them shouldn’t be too difficult.  I’m not a “phone lover”…but, this group of people, I can call…..we have a relationship.  We tend to have great conversion rates with these people……they sincerely care and want to see us succeed, it will make them feel great to be a part of that.  Because of the emotional connection….we don’t have to have incredibly sharp sales skills, we can incredibly transparent.  We don’t have to invest too heavily in them to start up.  (as long as we know that as we grow, we never take them for granted).   These are great people to try new things with, learn from them…what questions do they have, what do they want to know.  They will be pivotal in assisting you learn and grow!</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8AC8A328-98E8-41BD-9834-1A118B72B55F}" type="slidenum">
              <a:rPr lang="en-US" smtClean="0"/>
              <a:pPr>
                <a:defRPr/>
              </a:pPr>
              <a:t>9</a:t>
            </a:fld>
            <a:endParaRPr lang="en-US"/>
          </a:p>
        </p:txBody>
      </p:sp>
    </p:spTree>
    <p:extLst>
      <p:ext uri="{BB962C8B-B14F-4D97-AF65-F5344CB8AC3E}">
        <p14:creationId xmlns:p14="http://schemas.microsoft.com/office/powerpoint/2010/main" val="281292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accent1"/>
        </a:solidFill>
        <a:effectLst/>
      </p:bgPr>
    </p:bg>
    <p:spTree>
      <p:nvGrpSpPr>
        <p:cNvPr id="1" name=""/>
        <p:cNvGrpSpPr/>
        <p:nvPr/>
      </p:nvGrpSpPr>
      <p:grpSpPr>
        <a:xfrm>
          <a:off x="0" y="0"/>
          <a:ext cx="0" cy="0"/>
          <a:chOff x="0" y="0"/>
          <a:chExt cx="0" cy="0"/>
        </a:xfrm>
      </p:grpSpPr>
      <p:sp>
        <p:nvSpPr>
          <p:cNvPr id="4" name="Rectangle 9"/>
          <p:cNvSpPr/>
          <p:nvPr userDrawn="1"/>
        </p:nvSpPr>
        <p:spPr>
          <a:xfrm>
            <a:off x="0" y="0"/>
            <a:ext cx="2667000" cy="175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t="21803" r="20380"/>
          <a:stretch>
            <a:fillRect/>
          </a:stretch>
        </p:blipFill>
        <p:spPr bwMode="auto">
          <a:xfrm>
            <a:off x="1588" y="5638800"/>
            <a:ext cx="9142412"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76200"/>
            <a:ext cx="24923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38400" y="1143000"/>
            <a:ext cx="6019800" cy="2895599"/>
          </a:xfrm>
        </p:spPr>
        <p:txBody>
          <a:bodyPr anchor="b">
            <a:normAutofit/>
          </a:bodyPr>
          <a:lstStyle>
            <a:lvl1pPr algn="l" defTabSz="914400" rtl="0" eaLnBrk="1" latinLnBrk="0" hangingPunct="1">
              <a:lnSpc>
                <a:spcPts val="4000"/>
              </a:lnSpc>
              <a:spcBef>
                <a:spcPct val="0"/>
              </a:spcBef>
              <a:buNone/>
              <a:defRPr lang="en-US" sz="4400" kern="1200" dirty="0">
                <a:solidFill>
                  <a:schemeClr val="bg1"/>
                </a:solidFill>
                <a:latin typeface="Rockwell" pitchFamily="18" charset="0"/>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38400" y="4267200"/>
            <a:ext cx="5334000" cy="1066800"/>
          </a:xfrm>
        </p:spPr>
        <p:txBody>
          <a:bodyPr anchor="b">
            <a:normAutofit/>
          </a:bodyPr>
          <a:lstStyle>
            <a:lvl1pPr marL="0" indent="0" algn="l" defTabSz="914400" rtl="0" eaLnBrk="1" latinLnBrk="0" hangingPunct="1">
              <a:lnSpc>
                <a:spcPts val="1400"/>
              </a:lnSpc>
              <a:spcBef>
                <a:spcPts val="800"/>
              </a:spcBef>
              <a:buFontTx/>
              <a:buNone/>
              <a:defRPr lang="en-US" sz="2000" i="1"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32282990"/>
      </p:ext>
    </p:extLst>
  </p:cSld>
  <p:clrMapOvr>
    <a:masterClrMapping/>
  </p:clrMapOvr>
  <p:transition xmlns:p14="http://schemas.microsoft.com/office/powerpoint/2010/main" spd="slow">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0552" y="228600"/>
            <a:ext cx="6940296" cy="1143000"/>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lnSpc>
                <a:spcPts val="2600"/>
              </a:lnSpc>
              <a:defRPr/>
            </a:lvl2pPr>
            <a:lvl3pPr>
              <a:lnSpc>
                <a:spcPts val="2200"/>
              </a:lnSpc>
              <a:spcBef>
                <a:spcPts val="1200"/>
              </a:spcBef>
              <a:defRPr/>
            </a:lvl3pPr>
            <a:lvl4pPr>
              <a:lnSpc>
                <a:spcPts val="2000"/>
              </a:lnSpc>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3211741"/>
      </p:ext>
    </p:extLst>
  </p:cSld>
  <p:clrMapOvr>
    <a:masterClrMapping/>
  </p:clrMapOvr>
  <p:transition xmlns:p14="http://schemas.microsoft.com/office/powerpoint/2010/main" spd="slow">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11DDC62-FF20-48B0-A306-FBD748BC66A7}" type="datetimeFigureOut">
              <a:rPr lang="en-US"/>
              <a:pPr>
                <a:defRPr/>
              </a:pPr>
              <a:t>2/10/16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A38A31D-9B13-4360-A50F-F0E9784DDBAB}" type="slidenum">
              <a:rPr lang="en-US"/>
              <a:pPr>
                <a:defRPr/>
              </a:pPr>
              <a:t>‹#›</a:t>
            </a:fld>
            <a:endParaRPr lang="en-US"/>
          </a:p>
        </p:txBody>
      </p:sp>
    </p:spTree>
    <p:extLst>
      <p:ext uri="{BB962C8B-B14F-4D97-AF65-F5344CB8AC3E}">
        <p14:creationId xmlns:p14="http://schemas.microsoft.com/office/powerpoint/2010/main" val="2661110206"/>
      </p:ext>
    </p:extLst>
  </p:cSld>
  <p:clrMapOvr>
    <a:masterClrMapping/>
  </p:clrMapOvr>
  <p:transition xmlns:p14="http://schemas.microsoft.com/office/powerpoint/2010/main" spd="slow">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22E269F-68D1-46ED-B184-5412E82EE3F1}" type="datetimeFigureOut">
              <a:rPr lang="en-US"/>
              <a:pPr>
                <a:defRPr/>
              </a:pPr>
              <a:t>2/10/16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C80815-183C-4D23-8C2A-4FD913BF835A}" type="slidenum">
              <a:rPr lang="en-US"/>
              <a:pPr>
                <a:defRPr/>
              </a:pPr>
              <a:t>‹#›</a:t>
            </a:fld>
            <a:endParaRPr lang="en-US"/>
          </a:p>
        </p:txBody>
      </p:sp>
    </p:spTree>
    <p:extLst>
      <p:ext uri="{BB962C8B-B14F-4D97-AF65-F5344CB8AC3E}">
        <p14:creationId xmlns:p14="http://schemas.microsoft.com/office/powerpoint/2010/main" val="1472751774"/>
      </p:ext>
    </p:extLst>
  </p:cSld>
  <p:clrMapOvr>
    <a:masterClrMapping/>
  </p:clrMapOvr>
  <p:transition xmlns:p14="http://schemas.microsoft.com/office/powerpoint/2010/main" spd="slow">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nside Title Slide">
    <p:bg>
      <p:bgPr>
        <a:solidFill>
          <a:srgbClr val="339933"/>
        </a:solidFill>
        <a:effectLst/>
      </p:bgPr>
    </p:bg>
    <p:spTree>
      <p:nvGrpSpPr>
        <p:cNvPr id="1" name=""/>
        <p:cNvGrpSpPr/>
        <p:nvPr/>
      </p:nvGrpSpPr>
      <p:grpSpPr>
        <a:xfrm>
          <a:off x="0" y="0"/>
          <a:ext cx="0" cy="0"/>
          <a:chOff x="0" y="0"/>
          <a:chExt cx="0" cy="0"/>
        </a:xfrm>
      </p:grpSpPr>
      <p:sp>
        <p:nvSpPr>
          <p:cNvPr id="4" name="Rectangle 7"/>
          <p:cNvSpPr/>
          <p:nvPr userDrawn="1"/>
        </p:nvSpPr>
        <p:spPr>
          <a:xfrm>
            <a:off x="0" y="0"/>
            <a:ext cx="1447800" cy="119380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pic>
        <p:nvPicPr>
          <p:cNvPr id="5" name="Picture 2"/>
          <p:cNvPicPr>
            <a:picLocks noChangeAspect="1" noChangeArrowheads="1"/>
          </p:cNvPicPr>
          <p:nvPr userDrawn="1"/>
        </p:nvPicPr>
        <p:blipFill>
          <a:blip r:embed="rId2" cstate="print"/>
          <a:srcRect/>
          <a:stretch>
            <a:fillRect/>
          </a:stretch>
        </p:blipFill>
        <p:spPr bwMode="auto">
          <a:xfrm>
            <a:off x="228600" y="302685"/>
            <a:ext cx="1754188" cy="1297516"/>
          </a:xfrm>
          <a:prstGeom prst="rect">
            <a:avLst/>
          </a:prstGeom>
          <a:noFill/>
          <a:ln w="9525">
            <a:noFill/>
            <a:miter lim="800000"/>
            <a:headEnd/>
            <a:tailEnd/>
          </a:ln>
        </p:spPr>
      </p:pic>
      <p:pic>
        <p:nvPicPr>
          <p:cNvPr id="6" name="Picture 6"/>
          <p:cNvPicPr>
            <a:picLocks noChangeAspect="1"/>
          </p:cNvPicPr>
          <p:nvPr userDrawn="1"/>
        </p:nvPicPr>
        <p:blipFill>
          <a:blip r:embed="rId3" cstate="print"/>
          <a:srcRect/>
          <a:stretch>
            <a:fillRect/>
          </a:stretch>
        </p:blipFill>
        <p:spPr bwMode="auto">
          <a:xfrm>
            <a:off x="77789" y="122767"/>
            <a:ext cx="2065337" cy="1653117"/>
          </a:xfrm>
          <a:prstGeom prst="rect">
            <a:avLst/>
          </a:prstGeom>
          <a:noFill/>
          <a:ln w="9525">
            <a:noFill/>
            <a:miter lim="800000"/>
            <a:headEnd/>
            <a:tailEnd/>
          </a:ln>
        </p:spPr>
      </p:pic>
      <p:pic>
        <p:nvPicPr>
          <p:cNvPr id="7" name="Picture 2"/>
          <p:cNvPicPr>
            <a:picLocks noChangeAspect="1" noChangeArrowheads="1"/>
          </p:cNvPicPr>
          <p:nvPr userDrawn="1"/>
        </p:nvPicPr>
        <p:blipFill>
          <a:blip r:embed="rId4" cstate="print"/>
          <a:srcRect t="21803"/>
          <a:stretch>
            <a:fillRect/>
          </a:stretch>
        </p:blipFill>
        <p:spPr bwMode="auto">
          <a:xfrm>
            <a:off x="1589" y="5556251"/>
            <a:ext cx="9140825" cy="1301749"/>
          </a:xfrm>
          <a:prstGeom prst="rect">
            <a:avLst/>
          </a:prstGeom>
          <a:noFill/>
          <a:ln w="9525">
            <a:noFill/>
            <a:miter lim="800000"/>
            <a:headEnd/>
            <a:tailEnd/>
          </a:ln>
        </p:spPr>
      </p:pic>
      <p:sp>
        <p:nvSpPr>
          <p:cNvPr id="2" name="Title 1"/>
          <p:cNvSpPr>
            <a:spLocks noGrp="1"/>
          </p:cNvSpPr>
          <p:nvPr>
            <p:ph type="ctrTitle"/>
          </p:nvPr>
        </p:nvSpPr>
        <p:spPr>
          <a:xfrm>
            <a:off x="2172732" y="1600200"/>
            <a:ext cx="6400800" cy="3352800"/>
          </a:xfrm>
        </p:spPr>
        <p:txBody>
          <a:bodyPr>
            <a:noAutofit/>
          </a:bodyPr>
          <a:lstStyle>
            <a:lvl1pPr>
              <a:lnSpc>
                <a:spcPts val="4000"/>
              </a:lnSpc>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94560" y="4953000"/>
            <a:ext cx="4191000" cy="523787"/>
          </a:xfrm>
        </p:spPr>
        <p:txBody>
          <a:bodyPr>
            <a:normAutofit/>
          </a:bodyPr>
          <a:lstStyle>
            <a:lvl1pPr marL="0" indent="0" algn="l">
              <a:lnSpc>
                <a:spcPts val="1400"/>
              </a:lnSpc>
              <a:buNone/>
              <a:defRPr sz="16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51244872"/>
      </p:ext>
    </p:extLst>
  </p:cSld>
  <p:clrMapOvr>
    <a:masterClrMapping/>
  </p:clrMapOvr>
  <p:transition xmlns:p14="http://schemas.microsoft.com/office/powerpoint/2010/main" spd="slow">
    <p:wipe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png"/><Relationship Id="rId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747838" y="52388"/>
            <a:ext cx="73199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7175" y="261938"/>
            <a:ext cx="131445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1685925" y="261938"/>
            <a:ext cx="0" cy="728662"/>
          </a:xfrm>
          <a:prstGeom prst="line">
            <a:avLst/>
          </a:prstGeom>
          <a:ln>
            <a:solidFill>
              <a:srgbClr val="C1D72D"/>
            </a:solidFill>
          </a:ln>
        </p:spPr>
        <p:style>
          <a:lnRef idx="1">
            <a:schemeClr val="accent1"/>
          </a:lnRef>
          <a:fillRef idx="0">
            <a:schemeClr val="accent1"/>
          </a:fillRef>
          <a:effectRef idx="0">
            <a:schemeClr val="accent1"/>
          </a:effectRef>
          <a:fontRef idx="minor">
            <a:schemeClr val="tx1"/>
          </a:fontRef>
        </p:style>
      </p:cxnSp>
      <p:pic>
        <p:nvPicPr>
          <p:cNvPr id="1030"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b="36501"/>
          <a:stretch>
            <a:fillRect/>
          </a:stretch>
        </p:blipFill>
        <p:spPr bwMode="auto">
          <a:xfrm>
            <a:off x="0" y="6583363"/>
            <a:ext cx="9144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ransition xmlns:p14="http://schemas.microsoft.com/office/powerpoint/2010/main" spd="slow">
    <p:wipe dir="u"/>
  </p:transition>
  <p:timing>
    <p:tnLst>
      <p:par>
        <p:cTn xmlns:p14="http://schemas.microsoft.com/office/powerpoint/2010/main" id="1" dur="indefinite" restart="never" nodeType="tmRoot"/>
      </p:par>
    </p:tnLst>
  </p:timing>
  <p:txStyles>
    <p:titleStyle>
      <a:lvl1pPr algn="l" rtl="0" eaLnBrk="0" fontAlgn="base" hangingPunct="0">
        <a:lnSpc>
          <a:spcPts val="3200"/>
        </a:lnSpc>
        <a:spcBef>
          <a:spcPct val="0"/>
        </a:spcBef>
        <a:spcAft>
          <a:spcPct val="0"/>
        </a:spcAft>
        <a:defRPr lang="en-US" sz="3200" kern="1200" dirty="0">
          <a:solidFill>
            <a:srgbClr val="339933"/>
          </a:solidFill>
          <a:latin typeface="Rockwell" pitchFamily="18" charset="0"/>
          <a:ea typeface="+mj-ea"/>
          <a:cs typeface="+mj-cs"/>
        </a:defRPr>
      </a:lvl1pPr>
      <a:lvl2pPr algn="l" rtl="0" eaLnBrk="0" fontAlgn="base" hangingPunct="0">
        <a:lnSpc>
          <a:spcPts val="3200"/>
        </a:lnSpc>
        <a:spcBef>
          <a:spcPct val="0"/>
        </a:spcBef>
        <a:spcAft>
          <a:spcPct val="0"/>
        </a:spcAft>
        <a:defRPr sz="3200">
          <a:solidFill>
            <a:srgbClr val="339933"/>
          </a:solidFill>
          <a:latin typeface="Rockwell"/>
        </a:defRPr>
      </a:lvl2pPr>
      <a:lvl3pPr algn="l" rtl="0" eaLnBrk="0" fontAlgn="base" hangingPunct="0">
        <a:lnSpc>
          <a:spcPts val="3200"/>
        </a:lnSpc>
        <a:spcBef>
          <a:spcPct val="0"/>
        </a:spcBef>
        <a:spcAft>
          <a:spcPct val="0"/>
        </a:spcAft>
        <a:defRPr sz="3200">
          <a:solidFill>
            <a:srgbClr val="339933"/>
          </a:solidFill>
          <a:latin typeface="Rockwell"/>
        </a:defRPr>
      </a:lvl3pPr>
      <a:lvl4pPr algn="l" rtl="0" eaLnBrk="0" fontAlgn="base" hangingPunct="0">
        <a:lnSpc>
          <a:spcPts val="3200"/>
        </a:lnSpc>
        <a:spcBef>
          <a:spcPct val="0"/>
        </a:spcBef>
        <a:spcAft>
          <a:spcPct val="0"/>
        </a:spcAft>
        <a:defRPr sz="3200">
          <a:solidFill>
            <a:srgbClr val="339933"/>
          </a:solidFill>
          <a:latin typeface="Rockwell"/>
        </a:defRPr>
      </a:lvl4pPr>
      <a:lvl5pPr algn="l" rtl="0" eaLnBrk="0" fontAlgn="base" hangingPunct="0">
        <a:lnSpc>
          <a:spcPts val="3200"/>
        </a:lnSpc>
        <a:spcBef>
          <a:spcPct val="0"/>
        </a:spcBef>
        <a:spcAft>
          <a:spcPct val="0"/>
        </a:spcAft>
        <a:defRPr sz="3200">
          <a:solidFill>
            <a:srgbClr val="339933"/>
          </a:solidFill>
          <a:latin typeface="Rockwell"/>
        </a:defRPr>
      </a:lvl5pPr>
      <a:lvl6pPr marL="457200" algn="l" rtl="0" fontAlgn="base">
        <a:lnSpc>
          <a:spcPts val="3200"/>
        </a:lnSpc>
        <a:spcBef>
          <a:spcPct val="0"/>
        </a:spcBef>
        <a:spcAft>
          <a:spcPct val="0"/>
        </a:spcAft>
        <a:defRPr sz="3200">
          <a:solidFill>
            <a:srgbClr val="339933"/>
          </a:solidFill>
          <a:latin typeface="Rockwell"/>
        </a:defRPr>
      </a:lvl6pPr>
      <a:lvl7pPr marL="914400" algn="l" rtl="0" fontAlgn="base">
        <a:lnSpc>
          <a:spcPts val="3200"/>
        </a:lnSpc>
        <a:spcBef>
          <a:spcPct val="0"/>
        </a:spcBef>
        <a:spcAft>
          <a:spcPct val="0"/>
        </a:spcAft>
        <a:defRPr sz="3200">
          <a:solidFill>
            <a:srgbClr val="339933"/>
          </a:solidFill>
          <a:latin typeface="Rockwell"/>
        </a:defRPr>
      </a:lvl7pPr>
      <a:lvl8pPr marL="1371600" algn="l" rtl="0" fontAlgn="base">
        <a:lnSpc>
          <a:spcPts val="3200"/>
        </a:lnSpc>
        <a:spcBef>
          <a:spcPct val="0"/>
        </a:spcBef>
        <a:spcAft>
          <a:spcPct val="0"/>
        </a:spcAft>
        <a:defRPr sz="3200">
          <a:solidFill>
            <a:srgbClr val="339933"/>
          </a:solidFill>
          <a:latin typeface="Rockwell"/>
        </a:defRPr>
      </a:lvl8pPr>
      <a:lvl9pPr marL="1828800" algn="l" rtl="0" fontAlgn="base">
        <a:lnSpc>
          <a:spcPts val="3200"/>
        </a:lnSpc>
        <a:spcBef>
          <a:spcPct val="0"/>
        </a:spcBef>
        <a:spcAft>
          <a:spcPct val="0"/>
        </a:spcAft>
        <a:defRPr sz="3200">
          <a:solidFill>
            <a:srgbClr val="339933"/>
          </a:solidFill>
          <a:latin typeface="Rockwell"/>
        </a:defRPr>
      </a:lvl9pPr>
    </p:titleStyle>
    <p:bodyStyle>
      <a:lvl1pPr marL="396875" indent="-396875" algn="l" rtl="0" eaLnBrk="0" fontAlgn="base" hangingPunct="0">
        <a:lnSpc>
          <a:spcPts val="3100"/>
        </a:lnSpc>
        <a:spcBef>
          <a:spcPts val="1800"/>
        </a:spcBef>
        <a:spcAft>
          <a:spcPct val="0"/>
        </a:spcAft>
        <a:buBlip>
          <a:blip r:embed="rId9"/>
        </a:buBlip>
        <a:defRPr sz="2800" kern="1200">
          <a:solidFill>
            <a:schemeClr val="accent2"/>
          </a:solidFill>
          <a:latin typeface="+mn-lt"/>
          <a:ea typeface="+mn-ea"/>
          <a:cs typeface="+mn-cs"/>
        </a:defRPr>
      </a:lvl1pPr>
      <a:lvl2pPr marL="914400" indent="-341313" algn="l" rtl="0" eaLnBrk="0" fontAlgn="base" hangingPunct="0">
        <a:spcBef>
          <a:spcPts val="1200"/>
        </a:spcBef>
        <a:spcAft>
          <a:spcPct val="0"/>
        </a:spcAft>
        <a:buClr>
          <a:schemeClr val="tx1"/>
        </a:buClr>
        <a:buFont typeface="Wingdings" pitchFamily="2" charset="2"/>
        <a:buChar char="§"/>
        <a:defRPr sz="2400" kern="1200">
          <a:solidFill>
            <a:schemeClr val="accent2"/>
          </a:solidFill>
          <a:latin typeface="+mn-lt"/>
          <a:ea typeface="+mn-ea"/>
          <a:cs typeface="+mn-cs"/>
        </a:defRPr>
      </a:lvl2pPr>
      <a:lvl3pPr marL="1376363" indent="-287338" algn="l" rtl="0" eaLnBrk="0" fontAlgn="base" hangingPunct="0">
        <a:spcBef>
          <a:spcPts val="600"/>
        </a:spcBef>
        <a:spcAft>
          <a:spcPct val="0"/>
        </a:spcAft>
        <a:buClr>
          <a:schemeClr val="tx1"/>
        </a:buClr>
        <a:buFont typeface="Arial" charset="0"/>
        <a:buChar char="•"/>
        <a:defRPr sz="2000" kern="1200">
          <a:solidFill>
            <a:schemeClr val="accent2"/>
          </a:solidFill>
          <a:latin typeface="+mn-lt"/>
          <a:ea typeface="+mn-ea"/>
          <a:cs typeface="+mn-cs"/>
        </a:defRPr>
      </a:lvl3pPr>
      <a:lvl4pPr marL="1884363" indent="-285750" algn="l" rtl="0" eaLnBrk="0" fontAlgn="base" hangingPunct="0">
        <a:spcBef>
          <a:spcPts val="600"/>
        </a:spcBef>
        <a:spcAft>
          <a:spcPct val="0"/>
        </a:spcAft>
        <a:buClr>
          <a:schemeClr val="accent1"/>
        </a:buClr>
        <a:buFont typeface="Arial" charset="0"/>
        <a:buChar char="–"/>
        <a:defRPr sz="2000" kern="1200">
          <a:solidFill>
            <a:schemeClr val="accent2"/>
          </a:solidFill>
          <a:latin typeface="+mn-lt"/>
          <a:ea typeface="+mn-ea"/>
          <a:cs typeface="+mn-cs"/>
        </a:defRPr>
      </a:lvl4pPr>
      <a:lvl5pPr marL="2346325" indent="-287338" algn="l" rtl="0" eaLnBrk="0" fontAlgn="base" hangingPunct="0">
        <a:spcBef>
          <a:spcPct val="20000"/>
        </a:spcBef>
        <a:spcAft>
          <a:spcPct val="0"/>
        </a:spcAft>
        <a:buClr>
          <a:schemeClr val="accent1"/>
        </a:buClr>
        <a:buFont typeface="Arial"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bit.ly/seedsofsucces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groups/BHGRElearning" TargetMode="External"/><Relationship Id="rId4" Type="http://schemas.openxmlformats.org/officeDocument/2006/relationships/hyperlink" Target="mailto:karrie-ann.sheppard@bhgrealestate.com" TargetMode="External"/><Relationship Id="rId5" Type="http://schemas.openxmlformats.org/officeDocument/2006/relationships/hyperlink" Target="http://bit.ly/seedsofsuccess" TargetMode="External"/><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4"/>
          <p:cNvSpPr>
            <a:spLocks noGrp="1"/>
          </p:cNvSpPr>
          <p:nvPr>
            <p:ph type="ctrTitle"/>
          </p:nvPr>
        </p:nvSpPr>
        <p:spPr>
          <a:xfrm>
            <a:off x="1524000" y="2590800"/>
            <a:ext cx="6400800" cy="1524000"/>
          </a:xfrm>
        </p:spPr>
        <p:txBody>
          <a:bodyPr anchor="t"/>
          <a:lstStyle/>
          <a:p>
            <a:pPr algn="ctr" eaLnBrk="1" hangingPunct="1"/>
            <a:r>
              <a:rPr lang="en-US" sz="4800" dirty="0" smtClean="0">
                <a:latin typeface="Rockwell"/>
                <a:ea typeface="ＭＳ Ｐゴシック"/>
                <a:cs typeface="ＭＳ Ｐゴシック"/>
              </a:rPr>
              <a:t>Seeds of Success </a:t>
            </a:r>
          </a:p>
        </p:txBody>
      </p:sp>
      <p:sp>
        <p:nvSpPr>
          <p:cNvPr id="13314" name="Subtitle 5"/>
          <p:cNvSpPr>
            <a:spLocks noGrp="1"/>
          </p:cNvSpPr>
          <p:nvPr>
            <p:ph type="subTitle" idx="1"/>
          </p:nvPr>
        </p:nvSpPr>
        <p:spPr>
          <a:xfrm>
            <a:off x="762000" y="3657600"/>
            <a:ext cx="8531352" cy="1527048"/>
          </a:xfrm>
        </p:spPr>
        <p:txBody>
          <a:bodyPr>
            <a:normAutofit/>
          </a:bodyPr>
          <a:lstStyle/>
          <a:p>
            <a:pPr algn="ctr" eaLnBrk="1" hangingPunct="1">
              <a:lnSpc>
                <a:spcPts val="3100"/>
              </a:lnSpc>
              <a:spcBef>
                <a:spcPts val="1800"/>
              </a:spcBef>
              <a:spcAft>
                <a:spcPts val="3000"/>
              </a:spcAft>
            </a:pPr>
            <a:r>
              <a:rPr lang="en-US" sz="2800" dirty="0" smtClean="0">
                <a:ea typeface="ＭＳ Ｐゴシック"/>
                <a:cs typeface="ＭＳ Ｐゴシック"/>
              </a:rPr>
              <a:t>Implementing Your Lead Generating Plan</a:t>
            </a:r>
            <a:br>
              <a:rPr lang="en-US" sz="2800" dirty="0" smtClean="0">
                <a:ea typeface="ＭＳ Ｐゴシック"/>
                <a:cs typeface="ＭＳ Ｐゴシック"/>
              </a:rPr>
            </a:br>
            <a:r>
              <a:rPr lang="en-US" sz="2800" dirty="0" smtClean="0">
                <a:ea typeface="ＭＳ Ｐゴシック"/>
                <a:cs typeface="ＭＳ Ｐゴシック"/>
              </a:rPr>
              <a:t> with Best Sources</a:t>
            </a:r>
          </a:p>
        </p:txBody>
      </p:sp>
      <p:sp>
        <p:nvSpPr>
          <p:cNvPr id="13315" name="Text Box 4"/>
          <p:cNvSpPr txBox="1">
            <a:spLocks noChangeArrowheads="1"/>
          </p:cNvSpPr>
          <p:nvPr/>
        </p:nvSpPr>
        <p:spPr bwMode="auto">
          <a:xfrm>
            <a:off x="381000" y="5969001"/>
            <a:ext cx="2895600" cy="369332"/>
          </a:xfrm>
          <a:prstGeom prst="rect">
            <a:avLst/>
          </a:prstGeom>
          <a:noFill/>
          <a:ln w="9525">
            <a:noFill/>
            <a:miter lim="800000"/>
            <a:headEnd/>
            <a:tailEnd/>
          </a:ln>
        </p:spPr>
        <p:txBody>
          <a:bodyPr>
            <a:spAutoFit/>
          </a:bodyPr>
          <a:lstStyle/>
          <a:p>
            <a:endParaRPr lang="en-US"/>
          </a:p>
        </p:txBody>
      </p:sp>
      <p:sp>
        <p:nvSpPr>
          <p:cNvPr id="13316" name="Text Box 5"/>
          <p:cNvSpPr txBox="1">
            <a:spLocks noChangeArrowheads="1"/>
          </p:cNvSpPr>
          <p:nvPr/>
        </p:nvSpPr>
        <p:spPr bwMode="auto">
          <a:xfrm>
            <a:off x="301752" y="5943600"/>
            <a:ext cx="2286000" cy="685800"/>
          </a:xfrm>
          <a:prstGeom prst="rect">
            <a:avLst/>
          </a:prstGeom>
          <a:noFill/>
          <a:ln w="9525">
            <a:noFill/>
            <a:miter lim="800000"/>
            <a:headEnd/>
            <a:tailEnd/>
          </a:ln>
        </p:spPr>
        <p:txBody>
          <a:bodyPr>
            <a:spAutoFit/>
          </a:bodyPr>
          <a:lstStyle/>
          <a:p>
            <a:pPr>
              <a:lnSpc>
                <a:spcPts val="4000"/>
              </a:lnSpc>
            </a:pPr>
            <a:r>
              <a:rPr lang="en-US" sz="2000" dirty="0">
                <a:solidFill>
                  <a:schemeClr val="bg1"/>
                </a:solidFill>
                <a:latin typeface="Rockwell"/>
              </a:rPr>
              <a:t>Session Two </a:t>
            </a:r>
          </a:p>
          <a:p>
            <a:pPr>
              <a:spcBef>
                <a:spcPct val="50000"/>
              </a:spcBef>
            </a:pPr>
            <a:endParaRPr lang="en-US" sz="2400" dirty="0"/>
          </a:p>
        </p:txBody>
      </p:sp>
    </p:spTree>
    <p:extLst>
      <p:ext uri="{BB962C8B-B14F-4D97-AF65-F5344CB8AC3E}">
        <p14:creationId xmlns:p14="http://schemas.microsoft.com/office/powerpoint/2010/main" val="1312498655"/>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7"/>
          <p:cNvSpPr>
            <a:spLocks noGrp="1"/>
          </p:cNvSpPr>
          <p:nvPr>
            <p:ph type="title"/>
          </p:nvPr>
        </p:nvSpPr>
        <p:spPr>
          <a:noFill/>
          <a:ln w="9525">
            <a:noFill/>
            <a:miter lim="800000"/>
            <a:headEnd/>
            <a:tailEnd/>
          </a:ln>
        </p:spPr>
        <p:txBody>
          <a:bodyPr anchor="t"/>
          <a:lstStyle/>
          <a:p>
            <a:pPr eaLnBrk="1" hangingPunct="1"/>
            <a:r>
              <a:rPr lang="en-US" dirty="0" smtClean="0">
                <a:latin typeface="Rockwell"/>
                <a:ea typeface="ＭＳ Ｐゴシック"/>
                <a:cs typeface="ＭＳ Ｐゴシック"/>
              </a:rPr>
              <a:t>Lead Generation</a:t>
            </a:r>
            <a:br>
              <a:rPr lang="en-US" dirty="0" smtClean="0">
                <a:latin typeface="Rockwell"/>
                <a:ea typeface="ＭＳ Ｐゴシック"/>
                <a:cs typeface="ＭＳ Ｐゴシック"/>
              </a:rPr>
            </a:br>
            <a:r>
              <a:rPr lang="en-US" dirty="0" smtClean="0">
                <a:latin typeface="Rockwell"/>
                <a:ea typeface="ＭＳ Ｐゴシック"/>
                <a:cs typeface="ＭＳ Ｐゴシック"/>
              </a:rPr>
              <a:t>How to Craft a Sales Call (Contact)</a:t>
            </a:r>
          </a:p>
        </p:txBody>
      </p:sp>
      <p:sp>
        <p:nvSpPr>
          <p:cNvPr id="19458" name="Content Placeholder 8"/>
          <p:cNvSpPr>
            <a:spLocks noGrp="1"/>
          </p:cNvSpPr>
          <p:nvPr>
            <p:ph idx="1"/>
          </p:nvPr>
        </p:nvSpPr>
        <p:spPr/>
        <p:txBody>
          <a:bodyPr/>
          <a:lstStyle/>
          <a:p>
            <a:pPr eaLnBrk="1" hangingPunct="1"/>
            <a:r>
              <a:rPr lang="en-US" sz="2800" dirty="0" smtClean="0">
                <a:ea typeface="ＭＳ Ｐゴシック"/>
                <a:cs typeface="ＭＳ Ｐゴシック"/>
              </a:rPr>
              <a:t>Think of a particular person </a:t>
            </a:r>
          </a:p>
          <a:p>
            <a:pPr eaLnBrk="1" hangingPunct="1"/>
            <a:r>
              <a:rPr lang="en-US" sz="2800" dirty="0" smtClean="0">
                <a:ea typeface="ＭＳ Ｐゴシック"/>
                <a:cs typeface="ＭＳ Ｐゴシック"/>
              </a:rPr>
              <a:t>Determine a potential real estate need </a:t>
            </a:r>
          </a:p>
          <a:p>
            <a:pPr eaLnBrk="1" hangingPunct="1"/>
            <a:r>
              <a:rPr lang="en-US" sz="2800" dirty="0" smtClean="0">
                <a:ea typeface="ＭＳ Ｐゴシック"/>
                <a:cs typeface="ＭＳ Ｐゴシック"/>
              </a:rPr>
              <a:t>Write 3 questions you’ll ask to uncover that need </a:t>
            </a:r>
          </a:p>
          <a:p>
            <a:pPr eaLnBrk="1" hangingPunct="1"/>
            <a:r>
              <a:rPr lang="en-US" sz="2800" dirty="0" smtClean="0">
                <a:ea typeface="ＭＳ Ｐゴシック"/>
                <a:cs typeface="ＭＳ Ｐゴシック"/>
              </a:rPr>
              <a:t>Determine your ‘call objective’</a:t>
            </a:r>
          </a:p>
          <a:p>
            <a:pPr eaLnBrk="1" hangingPunct="1"/>
            <a:r>
              <a:rPr lang="en-US" sz="2800" dirty="0" smtClean="0">
                <a:ea typeface="ＭＳ Ｐゴシック"/>
                <a:cs typeface="ＭＳ Ｐゴシック"/>
              </a:rPr>
              <a:t>Write a question to get an appointment</a:t>
            </a:r>
          </a:p>
          <a:p>
            <a:pPr eaLnBrk="1" hangingPunct="1"/>
            <a:r>
              <a:rPr lang="en-US" sz="2800" dirty="0" smtClean="0">
                <a:ea typeface="ＭＳ Ｐゴシック"/>
                <a:cs typeface="ＭＳ Ｐゴシック"/>
              </a:rPr>
              <a:t>Write an opening statement  </a:t>
            </a:r>
          </a:p>
        </p:txBody>
      </p:sp>
      <p:sp>
        <p:nvSpPr>
          <p:cNvPr id="19459" name="TextBox 3"/>
          <p:cNvSpPr txBox="1">
            <a:spLocks noChangeArrowheads="1"/>
          </p:cNvSpPr>
          <p:nvPr/>
        </p:nvSpPr>
        <p:spPr bwMode="auto">
          <a:xfrm>
            <a:off x="1143000" y="5181600"/>
            <a:ext cx="7848600" cy="1200329"/>
          </a:xfrm>
          <a:prstGeom prst="rect">
            <a:avLst/>
          </a:prstGeom>
          <a:noFill/>
          <a:ln w="9525">
            <a:noFill/>
            <a:miter lim="800000"/>
            <a:headEnd/>
            <a:tailEnd/>
          </a:ln>
        </p:spPr>
        <p:txBody>
          <a:bodyPr wrap="square">
            <a:spAutoFit/>
          </a:bodyPr>
          <a:lstStyle/>
          <a:p>
            <a:pPr>
              <a:lnSpc>
                <a:spcPct val="150000"/>
              </a:lnSpc>
            </a:pPr>
            <a:r>
              <a:rPr lang="en-US" dirty="0" smtClean="0">
                <a:latin typeface="Calibri" pitchFamily="34" charset="0"/>
              </a:rPr>
              <a:t>Video </a:t>
            </a:r>
            <a:r>
              <a:rPr lang="en-US" dirty="0">
                <a:latin typeface="Calibri" pitchFamily="34" charset="0"/>
              </a:rPr>
              <a:t>resources: Calling your </a:t>
            </a:r>
            <a:r>
              <a:rPr lang="en-US" dirty="0" smtClean="0">
                <a:latin typeface="Calibri" pitchFamily="34" charset="0"/>
              </a:rPr>
              <a:t>Sphere is </a:t>
            </a:r>
            <a:r>
              <a:rPr lang="en-US" dirty="0">
                <a:latin typeface="Calibri" pitchFamily="34" charset="0"/>
              </a:rPr>
              <a:t>available at </a:t>
            </a:r>
            <a:r>
              <a:rPr lang="en-US" dirty="0">
                <a:latin typeface="Calibri" pitchFamily="34" charset="0"/>
                <a:hlinkClick r:id="rId3"/>
              </a:rPr>
              <a:t>http://bit.ly</a:t>
            </a:r>
            <a:r>
              <a:rPr lang="en-US" dirty="0" smtClean="0">
                <a:latin typeface="Calibri" pitchFamily="34" charset="0"/>
                <a:hlinkClick r:id="rId3"/>
              </a:rPr>
              <a:t>/SeedsofSuccess</a:t>
            </a:r>
            <a:endParaRPr lang="en-US" dirty="0">
              <a:latin typeface="Calibri" pitchFamily="34" charset="0"/>
            </a:endParaRPr>
          </a:p>
          <a:p>
            <a:pPr>
              <a:lnSpc>
                <a:spcPct val="150000"/>
              </a:lnSpc>
            </a:pPr>
            <a:r>
              <a:rPr lang="en-US" dirty="0" smtClean="0">
                <a:solidFill>
                  <a:schemeClr val="tx2"/>
                </a:solidFill>
                <a:latin typeface="Calibri" pitchFamily="34" charset="0"/>
              </a:rPr>
              <a:t>A </a:t>
            </a:r>
            <a:r>
              <a:rPr lang="en-US" dirty="0">
                <a:solidFill>
                  <a:schemeClr val="tx2"/>
                </a:solidFill>
                <a:latin typeface="Calibri" pitchFamily="34" charset="0"/>
              </a:rPr>
              <a:t>dialog is available to </a:t>
            </a:r>
            <a:r>
              <a:rPr lang="en-US" dirty="0" smtClean="0">
                <a:solidFill>
                  <a:schemeClr val="tx2"/>
                </a:solidFill>
                <a:latin typeface="Calibri" pitchFamily="34" charset="0"/>
              </a:rPr>
              <a:t>you, and a worksheet is on page 6 for </a:t>
            </a:r>
            <a:r>
              <a:rPr lang="en-US" dirty="0">
                <a:solidFill>
                  <a:schemeClr val="tx2"/>
                </a:solidFill>
                <a:latin typeface="Calibri" pitchFamily="34" charset="0"/>
              </a:rPr>
              <a:t>you </a:t>
            </a:r>
          </a:p>
          <a:p>
            <a:pPr algn="ctr"/>
            <a:endParaRPr lang="en-US" dirty="0"/>
          </a:p>
        </p:txBody>
      </p:sp>
    </p:spTree>
    <p:extLst>
      <p:ext uri="{BB962C8B-B14F-4D97-AF65-F5344CB8AC3E}">
        <p14:creationId xmlns:p14="http://schemas.microsoft.com/office/powerpoint/2010/main" val="31120484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4"/>
          <p:cNvSpPr>
            <a:spLocks noGrp="1"/>
          </p:cNvSpPr>
          <p:nvPr>
            <p:ph type="title"/>
          </p:nvPr>
        </p:nvSpPr>
        <p:spPr>
          <a:noFill/>
          <a:ln w="9525">
            <a:noFill/>
            <a:miter lim="800000"/>
            <a:headEnd/>
            <a:tailEnd/>
          </a:ln>
        </p:spPr>
        <p:txBody>
          <a:bodyPr anchor="ctr"/>
          <a:lstStyle/>
          <a:p>
            <a:r>
              <a:rPr dirty="0" smtClean="0">
                <a:ea typeface="MS PGothic" pitchFamily="34" charset="-128"/>
                <a:cs typeface="+mn-cs"/>
              </a:rPr>
              <a:t>Where to Find Those </a:t>
            </a:r>
            <a:r>
              <a:rPr dirty="0">
                <a:ea typeface="MS PGothic" pitchFamily="34" charset="-128"/>
                <a:cs typeface="+mn-cs"/>
              </a:rPr>
              <a:t>50 </a:t>
            </a:r>
            <a:r>
              <a:rPr dirty="0" smtClean="0">
                <a:ea typeface="MS PGothic" pitchFamily="34" charset="-128"/>
                <a:cs typeface="+mn-cs"/>
              </a:rPr>
              <a:t>People</a:t>
            </a:r>
            <a:endParaRPr dirty="0">
              <a:ea typeface="MS PGothic" pitchFamily="34" charset="-128"/>
              <a:cs typeface="+mn-cs"/>
            </a:endParaRPr>
          </a:p>
        </p:txBody>
      </p:sp>
      <p:sp>
        <p:nvSpPr>
          <p:cNvPr id="5" name="Content Placeholder 8"/>
          <p:cNvSpPr>
            <a:spLocks noGrp="1"/>
          </p:cNvSpPr>
          <p:nvPr>
            <p:ph idx="1"/>
          </p:nvPr>
        </p:nvSpPr>
        <p:spPr>
          <a:xfrm>
            <a:off x="2133600" y="1600200"/>
            <a:ext cx="6553200" cy="4800600"/>
          </a:xfrm>
        </p:spPr>
        <p:txBody>
          <a:bodyPr/>
          <a:lstStyle/>
          <a:p>
            <a:pPr marL="342900" indent="-342900">
              <a:buFontTx/>
              <a:buNone/>
            </a:pPr>
            <a:r>
              <a:rPr lang="en-US" dirty="0" smtClean="0"/>
              <a:t>Where to find these people:</a:t>
            </a:r>
          </a:p>
          <a:p>
            <a:pPr marL="342900" indent="-342900">
              <a:lnSpc>
                <a:spcPts val="3360"/>
              </a:lnSpc>
              <a:spcBef>
                <a:spcPts val="600"/>
              </a:spcBef>
            </a:pPr>
            <a:r>
              <a:rPr lang="en-US" sz="2400" dirty="0" smtClean="0">
                <a:solidFill>
                  <a:srgbClr val="646464"/>
                </a:solidFill>
              </a:rPr>
              <a:t>Your friends/family member’s friends</a:t>
            </a:r>
          </a:p>
          <a:p>
            <a:pPr marL="342900" indent="-342900">
              <a:lnSpc>
                <a:spcPts val="3360"/>
              </a:lnSpc>
              <a:spcBef>
                <a:spcPts val="600"/>
              </a:spcBef>
            </a:pPr>
            <a:r>
              <a:rPr lang="en-US" sz="2400" dirty="0" smtClean="0">
                <a:solidFill>
                  <a:srgbClr val="646464"/>
                </a:solidFill>
              </a:rPr>
              <a:t>Your high school/college friends</a:t>
            </a:r>
          </a:p>
          <a:p>
            <a:pPr marL="342900" indent="-342900">
              <a:lnSpc>
                <a:spcPts val="3360"/>
              </a:lnSpc>
              <a:spcBef>
                <a:spcPts val="600"/>
              </a:spcBef>
            </a:pPr>
            <a:r>
              <a:rPr lang="en-US" sz="2400" dirty="0" smtClean="0">
                <a:solidFill>
                  <a:srgbClr val="646464"/>
                </a:solidFill>
              </a:rPr>
              <a:t>Services you use (hair cuts, gasoline, grocery store)</a:t>
            </a:r>
          </a:p>
          <a:p>
            <a:pPr marL="342900" indent="-342900">
              <a:lnSpc>
                <a:spcPts val="3360"/>
              </a:lnSpc>
              <a:spcBef>
                <a:spcPts val="600"/>
              </a:spcBef>
            </a:pPr>
            <a:r>
              <a:rPr lang="en-US" sz="2400" dirty="0" smtClean="0">
                <a:solidFill>
                  <a:srgbClr val="646464"/>
                </a:solidFill>
              </a:rPr>
              <a:t>Your holiday card list </a:t>
            </a:r>
          </a:p>
          <a:p>
            <a:pPr eaLnBrk="1" hangingPunct="1">
              <a:lnSpc>
                <a:spcPts val="3360"/>
              </a:lnSpc>
              <a:spcBef>
                <a:spcPts val="600"/>
              </a:spcBef>
            </a:pPr>
            <a:r>
              <a:rPr lang="en-US" sz="2400" dirty="0" smtClean="0">
                <a:solidFill>
                  <a:srgbClr val="646464"/>
                </a:solidFill>
              </a:rPr>
              <a:t>Association </a:t>
            </a:r>
            <a:r>
              <a:rPr lang="en-US" sz="2400" dirty="0">
                <a:solidFill>
                  <a:srgbClr val="646464"/>
                </a:solidFill>
              </a:rPr>
              <a:t>members, hobby members, charity members, those with similar interests </a:t>
            </a:r>
          </a:p>
          <a:p>
            <a:pPr marL="342900" indent="-342900">
              <a:lnSpc>
                <a:spcPts val="3360"/>
              </a:lnSpc>
              <a:spcBef>
                <a:spcPts val="600"/>
              </a:spcBef>
            </a:pPr>
            <a:r>
              <a:rPr lang="en-US" sz="2400" dirty="0" smtClean="0">
                <a:solidFill>
                  <a:srgbClr val="646464"/>
                </a:solidFill>
              </a:rPr>
              <a:t>Your former co-workers</a:t>
            </a:r>
          </a:p>
        </p:txBody>
      </p:sp>
      <p:pic>
        <p:nvPicPr>
          <p:cNvPr id="96260" name="Picture 4" descr="3 people in fron to fo world"/>
          <p:cNvPicPr>
            <a:picLocks noChangeAspect="1" noChangeArrowheads="1"/>
          </p:cNvPicPr>
          <p:nvPr/>
        </p:nvPicPr>
        <p:blipFill rotWithShape="1">
          <a:blip r:embed="rId3" cstate="print"/>
          <a:srcRect b="50000"/>
          <a:stretch/>
        </p:blipFill>
        <p:spPr bwMode="auto">
          <a:xfrm>
            <a:off x="-28575" y="1981200"/>
            <a:ext cx="2133600" cy="2888456"/>
          </a:xfrm>
          <a:prstGeom prst="rect">
            <a:avLst/>
          </a:prstGeom>
          <a:noFill/>
          <a:ln>
            <a:noFill/>
          </a:ln>
          <a:effectLst>
            <a:softEdge rad="127000"/>
          </a:effectLst>
        </p:spPr>
      </p:pic>
    </p:spTree>
    <p:extLst>
      <p:ext uri="{BB962C8B-B14F-4D97-AF65-F5344CB8AC3E}">
        <p14:creationId xmlns:p14="http://schemas.microsoft.com/office/powerpoint/2010/main" val="156214192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7"/>
          <p:cNvSpPr>
            <a:spLocks noGrp="1"/>
          </p:cNvSpPr>
          <p:nvPr>
            <p:ph type="title"/>
          </p:nvPr>
        </p:nvSpPr>
        <p:spPr>
          <a:xfrm>
            <a:off x="2130552" y="228600"/>
            <a:ext cx="7165848"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a typeface="MS PGothic" pitchFamily="34" charset="-128"/>
                <a:cs typeface="+mn-cs"/>
              </a:rPr>
              <a:t>Second Lead Generating Method:</a:t>
            </a:r>
            <a:br>
              <a:rPr lang="en-US" dirty="0">
                <a:ea typeface="MS PGothic" pitchFamily="34" charset="-128"/>
                <a:cs typeface="+mn-cs"/>
              </a:rPr>
            </a:br>
            <a:r>
              <a:rPr lang="en-US" dirty="0">
                <a:ea typeface="MS PGothic" pitchFamily="34" charset="-128"/>
                <a:cs typeface="+mn-cs"/>
              </a:rPr>
              <a:t>Circle Prospecting</a:t>
            </a:r>
          </a:p>
        </p:txBody>
      </p:sp>
      <p:pic>
        <p:nvPicPr>
          <p:cNvPr id="21507" name="Picture 4" descr="Knocking_on_door.jpg"/>
          <p:cNvPicPr>
            <a:picLocks noChangeAspect="1"/>
          </p:cNvPicPr>
          <p:nvPr/>
        </p:nvPicPr>
        <p:blipFill>
          <a:blip r:embed="rId3" cstate="print"/>
          <a:srcRect/>
          <a:stretch>
            <a:fillRect/>
          </a:stretch>
        </p:blipFill>
        <p:spPr bwMode="auto">
          <a:xfrm>
            <a:off x="6070884" y="1600200"/>
            <a:ext cx="2692117" cy="4724400"/>
          </a:xfrm>
          <a:prstGeom prst="rect">
            <a:avLst/>
          </a:prstGeom>
          <a:noFill/>
          <a:ln>
            <a:noFill/>
          </a:ln>
          <a:effectLst>
            <a:softEdge rad="127000"/>
          </a:effectLst>
        </p:spPr>
      </p:pic>
      <p:sp>
        <p:nvSpPr>
          <p:cNvPr id="21506" name="Content Placeholder 8"/>
          <p:cNvSpPr>
            <a:spLocks noGrp="1"/>
          </p:cNvSpPr>
          <p:nvPr>
            <p:ph idx="1"/>
          </p:nvPr>
        </p:nvSpPr>
        <p:spPr/>
        <p:txBody>
          <a:bodyPr/>
          <a:lstStyle/>
          <a:p>
            <a:pPr eaLnBrk="1" hangingPunct="1">
              <a:buFontTx/>
              <a:buNone/>
            </a:pPr>
            <a:r>
              <a:rPr lang="en-US" sz="2800" dirty="0" smtClean="0">
                <a:ea typeface="ＭＳ Ｐゴシック"/>
                <a:cs typeface="ＭＳ Ｐゴシック"/>
              </a:rPr>
              <a:t>Why use this?</a:t>
            </a:r>
          </a:p>
          <a:p>
            <a:pPr eaLnBrk="1" hangingPunct="1"/>
            <a:r>
              <a:rPr lang="en-US" dirty="0" smtClean="0">
                <a:ea typeface="ＭＳ Ｐゴシック"/>
                <a:cs typeface="ＭＳ Ｐゴシック"/>
              </a:rPr>
              <a:t>Easy to use</a:t>
            </a:r>
          </a:p>
          <a:p>
            <a:pPr eaLnBrk="1" hangingPunct="1"/>
            <a:r>
              <a:rPr lang="en-US" dirty="0" smtClean="0">
                <a:ea typeface="ＭＳ Ｐゴシック"/>
                <a:cs typeface="ＭＳ Ｐゴシック"/>
              </a:rPr>
              <a:t>Low cost </a:t>
            </a:r>
          </a:p>
          <a:p>
            <a:pPr eaLnBrk="1" hangingPunct="1"/>
            <a:r>
              <a:rPr lang="en-US" dirty="0" smtClean="0">
                <a:ea typeface="ＭＳ Ｐゴシック"/>
                <a:cs typeface="ＭＳ Ｐゴシック"/>
              </a:rPr>
              <a:t>Puts you in front of people </a:t>
            </a:r>
          </a:p>
          <a:p>
            <a:pPr eaLnBrk="1" hangingPunct="1"/>
            <a:r>
              <a:rPr lang="en-US" dirty="0" smtClean="0">
                <a:ea typeface="ＭＳ Ｐゴシック"/>
                <a:cs typeface="ＭＳ Ｐゴシック"/>
              </a:rPr>
              <a:t>Little competition </a:t>
            </a:r>
          </a:p>
          <a:p>
            <a:pPr eaLnBrk="1" hangingPunct="1"/>
            <a:r>
              <a:rPr lang="en-US" dirty="0" smtClean="0">
                <a:ea typeface="ＭＳ Ｐゴシック"/>
                <a:cs typeface="ＭＳ Ｐゴシック"/>
              </a:rPr>
              <a:t>Can do it in small portions of time </a:t>
            </a:r>
          </a:p>
          <a:p>
            <a:pPr eaLnBrk="1" hangingPunct="1"/>
            <a:r>
              <a:rPr lang="en-US" dirty="0" smtClean="0">
                <a:ea typeface="ＭＳ Ｐゴシック"/>
                <a:cs typeface="ＭＳ Ｐゴシック"/>
              </a:rPr>
              <a:t>Creates expertise in an area </a:t>
            </a:r>
          </a:p>
        </p:txBody>
      </p:sp>
    </p:spTree>
    <p:extLst>
      <p:ext uri="{BB962C8B-B14F-4D97-AF65-F5344CB8AC3E}">
        <p14:creationId xmlns:p14="http://schemas.microsoft.com/office/powerpoint/2010/main" val="55652705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7"/>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a typeface="MS PGothic" pitchFamily="34" charset="-128"/>
                <a:cs typeface="+mn-cs"/>
              </a:rPr>
              <a:t>Circle Prospecting Opportunities</a:t>
            </a:r>
          </a:p>
        </p:txBody>
      </p:sp>
      <p:sp>
        <p:nvSpPr>
          <p:cNvPr id="20483" name="Content Placeholder 8"/>
          <p:cNvSpPr>
            <a:spLocks noGrp="1"/>
          </p:cNvSpPr>
          <p:nvPr>
            <p:ph idx="1"/>
          </p:nvPr>
        </p:nvSpPr>
        <p:spPr>
          <a:xfrm>
            <a:off x="3657600" y="1600200"/>
            <a:ext cx="4876800" cy="4645152"/>
          </a:xfrm>
        </p:spPr>
        <p:txBody>
          <a:bodyPr/>
          <a:lstStyle/>
          <a:p>
            <a:pPr eaLnBrk="1" hangingPunct="1">
              <a:spcBef>
                <a:spcPts val="1200"/>
              </a:spcBef>
            </a:pPr>
            <a:r>
              <a:rPr lang="en-US" dirty="0" smtClean="0">
                <a:ea typeface="ＭＳ Ｐゴシック"/>
                <a:cs typeface="ＭＳ Ｐゴシック"/>
              </a:rPr>
              <a:t>Hold an open house</a:t>
            </a:r>
          </a:p>
          <a:p>
            <a:pPr eaLnBrk="1" hangingPunct="1">
              <a:spcBef>
                <a:spcPts val="1200"/>
              </a:spcBef>
            </a:pPr>
            <a:r>
              <a:rPr lang="en-US" dirty="0" smtClean="0">
                <a:ea typeface="ＭＳ Ｐゴシック"/>
                <a:cs typeface="ＭＳ Ｐゴシック"/>
              </a:rPr>
              <a:t>Ask a listing agent for permission to circle prospect the listing </a:t>
            </a:r>
          </a:p>
          <a:p>
            <a:pPr eaLnBrk="1" hangingPunct="1">
              <a:spcBef>
                <a:spcPts val="1200"/>
              </a:spcBef>
            </a:pPr>
            <a:r>
              <a:rPr lang="en-US" dirty="0" smtClean="0">
                <a:ea typeface="ＭＳ Ｐゴシック"/>
                <a:cs typeface="ＭＳ Ｐゴシック"/>
              </a:rPr>
              <a:t>Listing sold: Ask the listing agent for permission to circle prospect the home</a:t>
            </a:r>
          </a:p>
          <a:p>
            <a:pPr eaLnBrk="1" hangingPunct="1">
              <a:spcBef>
                <a:spcPts val="1200"/>
              </a:spcBef>
            </a:pPr>
            <a:r>
              <a:rPr lang="en-US" dirty="0" smtClean="0">
                <a:ea typeface="ＭＳ Ｐゴシック"/>
                <a:cs typeface="ＭＳ Ｐゴシック"/>
              </a:rPr>
              <a:t>Ask an agent who has just sold or closed a home if you can circle prospect it </a:t>
            </a:r>
          </a:p>
        </p:txBody>
      </p:sp>
      <p:pic>
        <p:nvPicPr>
          <p:cNvPr id="22531" name="Picture 4" descr="sold not sold"/>
          <p:cNvPicPr>
            <a:picLocks noChangeAspect="1" noChangeArrowheads="1"/>
          </p:cNvPicPr>
          <p:nvPr/>
        </p:nvPicPr>
        <p:blipFill>
          <a:blip r:embed="rId3" cstate="print"/>
          <a:srcRect/>
          <a:stretch>
            <a:fillRect/>
          </a:stretch>
        </p:blipFill>
        <p:spPr bwMode="auto">
          <a:xfrm>
            <a:off x="304801" y="1600200"/>
            <a:ext cx="2465550" cy="4754880"/>
          </a:xfrm>
          <a:prstGeom prst="rect">
            <a:avLst/>
          </a:prstGeom>
          <a:noFill/>
          <a:ln w="9525">
            <a:noFill/>
            <a:miter lim="800000"/>
            <a:headEnd/>
            <a:tailEnd/>
          </a:ln>
          <a:effectLst>
            <a:softEdge rad="127000"/>
          </a:effectLst>
        </p:spPr>
      </p:pic>
      <p:sp>
        <p:nvSpPr>
          <p:cNvPr id="22533" name="Text Box 5"/>
          <p:cNvSpPr txBox="1">
            <a:spLocks noChangeArrowheads="1"/>
          </p:cNvSpPr>
          <p:nvPr/>
        </p:nvSpPr>
        <p:spPr bwMode="auto">
          <a:xfrm>
            <a:off x="4038600" y="6183868"/>
            <a:ext cx="3733800" cy="369332"/>
          </a:xfrm>
          <a:prstGeom prst="rect">
            <a:avLst/>
          </a:prstGeom>
          <a:noFill/>
          <a:ln w="9525">
            <a:noFill/>
            <a:miter lim="800000"/>
            <a:headEnd/>
            <a:tailEnd/>
          </a:ln>
          <a:effectLst/>
        </p:spPr>
        <p:txBody>
          <a:bodyPr wrap="square">
            <a:spAutoFit/>
          </a:bodyPr>
          <a:lstStyle/>
          <a:p>
            <a:pPr>
              <a:spcBef>
                <a:spcPct val="50000"/>
              </a:spcBef>
            </a:pPr>
            <a:r>
              <a:rPr lang="en-US" dirty="0"/>
              <a:t>Video resource: Circle Prospecting</a:t>
            </a:r>
          </a:p>
        </p:txBody>
      </p:sp>
    </p:spTree>
    <p:extLst>
      <p:ext uri="{BB962C8B-B14F-4D97-AF65-F5344CB8AC3E}">
        <p14:creationId xmlns:p14="http://schemas.microsoft.com/office/powerpoint/2010/main" val="252212010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CircleProspecting .jpg"/>
          <p:cNvPicPr>
            <a:picLocks noChangeAspect="1"/>
          </p:cNvPicPr>
          <p:nvPr/>
        </p:nvPicPr>
        <p:blipFill>
          <a:blip r:embed="rId3" cstate="print"/>
          <a:srcRect/>
          <a:stretch>
            <a:fillRect/>
          </a:stretch>
        </p:blipFill>
        <p:spPr bwMode="auto">
          <a:xfrm>
            <a:off x="5334000" y="1676400"/>
            <a:ext cx="3290888" cy="4476562"/>
          </a:xfrm>
          <a:prstGeom prst="rect">
            <a:avLst/>
          </a:prstGeom>
          <a:noFill/>
          <a:ln w="25400">
            <a:solidFill>
              <a:schemeClr val="tx2">
                <a:lumMod val="50000"/>
              </a:schemeClr>
            </a:solidFill>
            <a:miter lim="800000"/>
            <a:headEnd/>
            <a:tailEnd/>
          </a:ln>
          <a:effectLst>
            <a:outerShdw dist="139700" dir="2700000" algn="tl" rotWithShape="0">
              <a:srgbClr val="333333">
                <a:alpha val="64999"/>
              </a:srgbClr>
            </a:outerShdw>
          </a:effectLst>
        </p:spPr>
      </p:pic>
      <p:sp>
        <p:nvSpPr>
          <p:cNvPr id="23554" name="Title 7"/>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a typeface="MS PGothic" pitchFamily="34" charset="-128"/>
                <a:cs typeface="+mn-cs"/>
              </a:rPr>
              <a:t>A Dialogue for Circle Prospecting </a:t>
            </a:r>
          </a:p>
        </p:txBody>
      </p:sp>
      <p:sp>
        <p:nvSpPr>
          <p:cNvPr id="23555" name="Content Placeholder 8"/>
          <p:cNvSpPr>
            <a:spLocks noGrp="1"/>
          </p:cNvSpPr>
          <p:nvPr>
            <p:ph idx="1"/>
          </p:nvPr>
        </p:nvSpPr>
        <p:spPr>
          <a:xfrm>
            <a:off x="457199" y="1600200"/>
            <a:ext cx="4844143" cy="4645152"/>
          </a:xfrm>
        </p:spPr>
        <p:txBody>
          <a:bodyPr/>
          <a:lstStyle/>
          <a:p>
            <a:pPr eaLnBrk="1" hangingPunct="1">
              <a:spcBef>
                <a:spcPts val="1200"/>
              </a:spcBef>
            </a:pPr>
            <a:r>
              <a:rPr lang="en-US" dirty="0" smtClean="0">
                <a:ea typeface="ＭＳ Ｐゴシック"/>
                <a:cs typeface="ＭＳ Ｐゴシック"/>
              </a:rPr>
              <a:t>Reason for contact </a:t>
            </a:r>
          </a:p>
          <a:p>
            <a:pPr eaLnBrk="1" hangingPunct="1">
              <a:spcBef>
                <a:spcPts val="1200"/>
              </a:spcBef>
            </a:pPr>
            <a:r>
              <a:rPr lang="en-US" dirty="0" smtClean="0">
                <a:ea typeface="ＭＳ Ｐゴシック"/>
                <a:cs typeface="ＭＳ Ｐゴシック"/>
              </a:rPr>
              <a:t>Invite them if holding open house </a:t>
            </a:r>
          </a:p>
          <a:p>
            <a:pPr eaLnBrk="1" hangingPunct="1">
              <a:spcBef>
                <a:spcPts val="1200"/>
              </a:spcBef>
            </a:pPr>
            <a:r>
              <a:rPr lang="en-US" dirty="0" smtClean="0">
                <a:ea typeface="ＭＳ Ｐゴシック"/>
                <a:cs typeface="ＭＳ Ｐゴシック"/>
              </a:rPr>
              <a:t>Ask:</a:t>
            </a:r>
          </a:p>
          <a:p>
            <a:pPr lvl="1" eaLnBrk="1" hangingPunct="1">
              <a:lnSpc>
                <a:spcPts val="3100"/>
              </a:lnSpc>
              <a:spcBef>
                <a:spcPts val="600"/>
              </a:spcBef>
            </a:pPr>
            <a:r>
              <a:rPr lang="en-US" dirty="0" smtClean="0">
                <a:ea typeface="ＭＳ Ｐゴシック"/>
                <a:cs typeface="ＭＳ Ｐゴシック"/>
              </a:rPr>
              <a:t>“Do you know anyone who…”;</a:t>
            </a:r>
            <a:br>
              <a:rPr lang="en-US" dirty="0" smtClean="0">
                <a:ea typeface="ＭＳ Ｐゴシック"/>
                <a:cs typeface="ＭＳ Ｐゴシック"/>
              </a:rPr>
            </a:br>
            <a:r>
              <a:rPr lang="en-US" dirty="0" smtClean="0">
                <a:ea typeface="ＭＳ Ｐゴシック"/>
                <a:cs typeface="ＭＳ Ｐゴシック"/>
              </a:rPr>
              <a:t>      or </a:t>
            </a:r>
          </a:p>
          <a:p>
            <a:pPr lvl="1" eaLnBrk="1" hangingPunct="1">
              <a:lnSpc>
                <a:spcPts val="3100"/>
              </a:lnSpc>
              <a:spcBef>
                <a:spcPts val="600"/>
              </a:spcBef>
            </a:pPr>
            <a:r>
              <a:rPr lang="en-US" dirty="0" smtClean="0">
                <a:ea typeface="ＭＳ Ｐゴシック"/>
                <a:cs typeface="ＭＳ Ｐゴシック"/>
              </a:rPr>
              <a:t>“Are you…” </a:t>
            </a:r>
            <a:endParaRPr lang="en-US" sz="1800" dirty="0" smtClean="0">
              <a:ea typeface="ＭＳ Ｐゴシック"/>
              <a:cs typeface="ＭＳ Ｐゴシック"/>
            </a:endParaRPr>
          </a:p>
        </p:txBody>
      </p:sp>
      <p:sp>
        <p:nvSpPr>
          <p:cNvPr id="2" name="Rectangle 1"/>
          <p:cNvSpPr/>
          <p:nvPr/>
        </p:nvSpPr>
        <p:spPr>
          <a:xfrm>
            <a:off x="457200" y="5562600"/>
            <a:ext cx="4876800" cy="1015663"/>
          </a:xfrm>
          <a:prstGeom prst="rect">
            <a:avLst/>
          </a:prstGeom>
        </p:spPr>
        <p:txBody>
          <a:bodyPr wrap="square">
            <a:spAutoFit/>
          </a:bodyPr>
          <a:lstStyle/>
          <a:p>
            <a:pPr algn="ctr" eaLnBrk="1" hangingPunct="1">
              <a:buFontTx/>
              <a:buNone/>
            </a:pPr>
            <a:r>
              <a:rPr lang="en-US" sz="2000" dirty="0" smtClean="0"/>
              <a:t>Recommended </a:t>
            </a:r>
            <a:r>
              <a:rPr lang="en-US" sz="2000" dirty="0"/>
              <a:t>Action Plan Checklist: </a:t>
            </a:r>
            <a:r>
              <a:rPr lang="en-US" sz="2000" dirty="0" smtClean="0"/>
              <a:t>Circle Prospect </a:t>
            </a:r>
            <a:r>
              <a:rPr lang="en-US" sz="2000" dirty="0"/>
              <a:t>50 homes </a:t>
            </a:r>
            <a:r>
              <a:rPr lang="en-US" sz="2000" dirty="0" smtClean="0"/>
              <a:t/>
            </a:r>
            <a:br>
              <a:rPr lang="en-US" sz="2000" dirty="0" smtClean="0"/>
            </a:br>
            <a:r>
              <a:rPr lang="en-US" sz="2000" dirty="0" smtClean="0"/>
              <a:t>prior </a:t>
            </a:r>
            <a:r>
              <a:rPr lang="en-US" sz="2000" dirty="0"/>
              <a:t>to next </a:t>
            </a:r>
            <a:r>
              <a:rPr lang="en-US" sz="2000" dirty="0" smtClean="0"/>
              <a:t>week </a:t>
            </a:r>
            <a:endParaRPr lang="en-US" sz="2000" dirty="0"/>
          </a:p>
        </p:txBody>
      </p:sp>
      <p:sp>
        <p:nvSpPr>
          <p:cNvPr id="3" name="Rectangle 2"/>
          <p:cNvSpPr/>
          <p:nvPr/>
        </p:nvSpPr>
        <p:spPr>
          <a:xfrm>
            <a:off x="457200" y="5257800"/>
            <a:ext cx="3454792" cy="369332"/>
          </a:xfrm>
          <a:prstGeom prst="rect">
            <a:avLst/>
          </a:prstGeom>
        </p:spPr>
        <p:txBody>
          <a:bodyPr wrap="none">
            <a:spAutoFit/>
          </a:bodyPr>
          <a:lstStyle/>
          <a:p>
            <a:pPr eaLnBrk="1" hangingPunct="1">
              <a:buFontTx/>
              <a:buNone/>
            </a:pPr>
            <a:r>
              <a:rPr lang="en-US" dirty="0">
                <a:solidFill>
                  <a:srgbClr val="646464"/>
                </a:solidFill>
              </a:rPr>
              <a:t>This dialogue is available to you</a:t>
            </a:r>
          </a:p>
        </p:txBody>
      </p:sp>
    </p:spTree>
    <p:extLst>
      <p:ext uri="{BB962C8B-B14F-4D97-AF65-F5344CB8AC3E}">
        <p14:creationId xmlns:p14="http://schemas.microsoft.com/office/powerpoint/2010/main" val="129508591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7"/>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ea typeface="MS PGothic" pitchFamily="34" charset="-128"/>
                <a:cs typeface="+mn-cs"/>
              </a:rPr>
              <a:t>Create Your Marketing Plan</a:t>
            </a:r>
          </a:p>
        </p:txBody>
      </p:sp>
      <p:sp>
        <p:nvSpPr>
          <p:cNvPr id="24578" name="Content Placeholder 8"/>
          <p:cNvSpPr>
            <a:spLocks noGrp="1"/>
          </p:cNvSpPr>
          <p:nvPr>
            <p:ph idx="1"/>
          </p:nvPr>
        </p:nvSpPr>
        <p:spPr>
          <a:xfrm>
            <a:off x="457200" y="1600200"/>
            <a:ext cx="4800600" cy="4645152"/>
          </a:xfrm>
        </p:spPr>
        <p:txBody>
          <a:bodyPr/>
          <a:lstStyle/>
          <a:p>
            <a:pPr eaLnBrk="1" hangingPunct="1">
              <a:spcBef>
                <a:spcPts val="600"/>
              </a:spcBef>
            </a:pPr>
            <a:r>
              <a:rPr lang="en-US" dirty="0">
                <a:ea typeface="ＭＳ Ｐゴシック"/>
                <a:cs typeface="ＭＳ Ｐゴシック"/>
              </a:rPr>
              <a:t>Saves you time </a:t>
            </a:r>
          </a:p>
          <a:p>
            <a:pPr eaLnBrk="1" hangingPunct="1">
              <a:spcBef>
                <a:spcPts val="600"/>
              </a:spcBef>
            </a:pPr>
            <a:r>
              <a:rPr lang="en-US" dirty="0">
                <a:ea typeface="ＭＳ Ｐゴシック"/>
                <a:cs typeface="ＭＳ Ｐゴシック"/>
              </a:rPr>
              <a:t>Creates a marketing system </a:t>
            </a:r>
          </a:p>
          <a:p>
            <a:pPr eaLnBrk="1" hangingPunct="1">
              <a:spcBef>
                <a:spcPts val="600"/>
              </a:spcBef>
            </a:pPr>
            <a:r>
              <a:rPr lang="en-US" dirty="0">
                <a:ea typeface="ＭＳ Ｐゴシック"/>
                <a:cs typeface="ＭＳ Ｐゴシック"/>
              </a:rPr>
              <a:t>Gives you something to delegate </a:t>
            </a:r>
          </a:p>
          <a:p>
            <a:pPr eaLnBrk="1" hangingPunct="1">
              <a:spcBef>
                <a:spcPts val="600"/>
              </a:spcBef>
            </a:pPr>
            <a:r>
              <a:rPr lang="en-US" dirty="0">
                <a:ea typeface="ＭＳ Ｐゴシック"/>
                <a:cs typeface="ＭＳ Ｐゴシック"/>
              </a:rPr>
              <a:t>Helps prove to the potential client </a:t>
            </a:r>
            <a:r>
              <a:rPr lang="en-US" dirty="0" smtClean="0">
                <a:ea typeface="ＭＳ Ｐゴシック"/>
                <a:cs typeface="ＭＳ Ｐゴシック"/>
              </a:rPr>
              <a:t>or </a:t>
            </a:r>
            <a:r>
              <a:rPr lang="en-US" dirty="0">
                <a:ea typeface="ＭＳ Ｐゴシック"/>
                <a:cs typeface="ＭＳ Ｐゴシック"/>
              </a:rPr>
              <a:t>client you run a professional business</a:t>
            </a:r>
          </a:p>
          <a:p>
            <a:pPr eaLnBrk="1" hangingPunct="1">
              <a:buNone/>
            </a:pPr>
            <a:r>
              <a:rPr lang="en-US" sz="2400" b="1" i="1" dirty="0" smtClean="0">
                <a:latin typeface="Arial" panose="020B0604020202020204" pitchFamily="34" charset="0"/>
                <a:ea typeface="ＭＳ Ｐゴシック"/>
                <a:cs typeface="Arial" panose="020B0604020202020204" pitchFamily="34" charset="0"/>
              </a:rPr>
              <a:t>Tip: </a:t>
            </a:r>
            <a:r>
              <a:rPr lang="en-US" sz="2400" dirty="0" smtClean="0">
                <a:latin typeface="Arial" panose="020B0604020202020204" pitchFamily="34" charset="0"/>
                <a:ea typeface="ＭＳ Ｐゴシック"/>
                <a:cs typeface="Arial" panose="020B0604020202020204" pitchFamily="34" charset="0"/>
              </a:rPr>
              <a:t>Connect your action plans for prospects to CRM</a:t>
            </a:r>
          </a:p>
        </p:txBody>
      </p:sp>
      <p:pic>
        <p:nvPicPr>
          <p:cNvPr id="22532" name="Picture 4" descr="MarketingPlan.jpg"/>
          <p:cNvPicPr>
            <a:picLocks noChangeAspect="1"/>
          </p:cNvPicPr>
          <p:nvPr/>
        </p:nvPicPr>
        <p:blipFill>
          <a:blip r:embed="rId3" cstate="print"/>
          <a:srcRect/>
          <a:stretch>
            <a:fillRect/>
          </a:stretch>
        </p:blipFill>
        <p:spPr bwMode="auto">
          <a:xfrm>
            <a:off x="5943600" y="1600200"/>
            <a:ext cx="2799273" cy="4595284"/>
          </a:xfrm>
          <a:prstGeom prst="rect">
            <a:avLst/>
          </a:prstGeom>
          <a:noFill/>
          <a:ln w="9525">
            <a:noFill/>
            <a:miter lim="800000"/>
            <a:headEnd/>
            <a:tailEnd/>
          </a:ln>
          <a:effectLst>
            <a:outerShdw dist="139700" dir="2700000" algn="tl" rotWithShape="0">
              <a:srgbClr val="333333">
                <a:alpha val="64999"/>
              </a:srgbClr>
            </a:outerShdw>
          </a:effectLst>
        </p:spPr>
      </p:pic>
      <p:sp>
        <p:nvSpPr>
          <p:cNvPr id="2" name="Rectangle 1"/>
          <p:cNvSpPr/>
          <p:nvPr/>
        </p:nvSpPr>
        <p:spPr>
          <a:xfrm>
            <a:off x="457200" y="5826152"/>
            <a:ext cx="3108543" cy="369332"/>
          </a:xfrm>
          <a:prstGeom prst="rect">
            <a:avLst/>
          </a:prstGeom>
        </p:spPr>
        <p:txBody>
          <a:bodyPr wrap="none">
            <a:spAutoFit/>
          </a:bodyPr>
          <a:lstStyle/>
          <a:p>
            <a:pPr eaLnBrk="1" hangingPunct="1">
              <a:buNone/>
            </a:pPr>
            <a:r>
              <a:rPr lang="en-US" dirty="0">
                <a:solidFill>
                  <a:srgbClr val="646464"/>
                </a:solidFill>
              </a:rPr>
              <a:t>This form is available to </a:t>
            </a:r>
            <a:r>
              <a:rPr lang="en-US" dirty="0" smtClean="0">
                <a:solidFill>
                  <a:srgbClr val="646464"/>
                </a:solidFill>
              </a:rPr>
              <a:t>you</a:t>
            </a:r>
            <a:endParaRPr lang="en-US" dirty="0">
              <a:solidFill>
                <a:srgbClr val="646464"/>
              </a:solidFill>
            </a:endParaRPr>
          </a:p>
        </p:txBody>
      </p:sp>
    </p:spTree>
    <p:extLst>
      <p:ext uri="{BB962C8B-B14F-4D97-AF65-F5344CB8AC3E}">
        <p14:creationId xmlns:p14="http://schemas.microsoft.com/office/powerpoint/2010/main" val="426320426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7"/>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ea typeface="MS PGothic" pitchFamily="34" charset="-128"/>
                <a:cs typeface="+mn-cs"/>
              </a:rPr>
              <a:t>Create Your Marketing Plan</a:t>
            </a:r>
          </a:p>
        </p:txBody>
      </p:sp>
      <p:sp>
        <p:nvSpPr>
          <p:cNvPr id="24578" name="Content Placeholder 8"/>
          <p:cNvSpPr>
            <a:spLocks noGrp="1"/>
          </p:cNvSpPr>
          <p:nvPr>
            <p:ph idx="1"/>
          </p:nvPr>
        </p:nvSpPr>
        <p:spPr>
          <a:xfrm>
            <a:off x="457200" y="1600200"/>
            <a:ext cx="4800600" cy="4645152"/>
          </a:xfrm>
        </p:spPr>
        <p:txBody>
          <a:bodyPr/>
          <a:lstStyle/>
          <a:p>
            <a:pPr eaLnBrk="1" hangingPunct="1">
              <a:spcBef>
                <a:spcPts val="600"/>
              </a:spcBef>
            </a:pPr>
            <a:r>
              <a:rPr lang="en-US" dirty="0">
                <a:ea typeface="ＭＳ Ｐゴシック"/>
                <a:cs typeface="ＭＳ Ｐゴシック"/>
              </a:rPr>
              <a:t>Stays in touch when you can’t </a:t>
            </a:r>
            <a:r>
              <a:rPr lang="en-US" dirty="0" smtClean="0">
                <a:ea typeface="ＭＳ Ｐゴシック"/>
                <a:cs typeface="ＭＳ Ｐゴシック"/>
              </a:rPr>
              <a:t>personally </a:t>
            </a:r>
            <a:endParaRPr lang="en-US" dirty="0">
              <a:ea typeface="ＭＳ Ｐゴシック"/>
              <a:cs typeface="ＭＳ Ｐゴシック"/>
            </a:endParaRPr>
          </a:p>
          <a:p>
            <a:pPr eaLnBrk="1" hangingPunct="1">
              <a:spcBef>
                <a:spcPts val="600"/>
              </a:spcBef>
            </a:pPr>
            <a:r>
              <a:rPr lang="en-US" dirty="0">
                <a:ea typeface="ＭＳ Ｐゴシック"/>
                <a:cs typeface="ＭＳ Ｐゴシック"/>
              </a:rPr>
              <a:t>Provides long-term ‘drip’ </a:t>
            </a:r>
            <a:r>
              <a:rPr lang="en-US" dirty="0" smtClean="0">
                <a:ea typeface="ＭＳ Ｐゴシック"/>
                <a:cs typeface="ＭＳ Ｐゴシック"/>
              </a:rPr>
              <a:t>system</a:t>
            </a:r>
            <a:endParaRPr lang="en-US" dirty="0">
              <a:ea typeface="ＭＳ Ｐゴシック"/>
              <a:cs typeface="ＭＳ Ｐゴシック"/>
            </a:endParaRPr>
          </a:p>
          <a:p>
            <a:pPr eaLnBrk="1" hangingPunct="1">
              <a:spcBef>
                <a:spcPts val="600"/>
              </a:spcBef>
            </a:pPr>
            <a:r>
              <a:rPr lang="en-US" dirty="0">
                <a:ea typeface="ＭＳ Ｐゴシック"/>
                <a:cs typeface="ＭＳ Ｐゴシック"/>
              </a:rPr>
              <a:t>Your marketing plan is part of your business </a:t>
            </a:r>
            <a:r>
              <a:rPr lang="en-US" dirty="0" smtClean="0">
                <a:ea typeface="ＭＳ Ｐゴシック"/>
                <a:cs typeface="ＭＳ Ｐゴシック"/>
              </a:rPr>
              <a:t>plan</a:t>
            </a:r>
            <a:endParaRPr lang="en-US" dirty="0">
              <a:ea typeface="ＭＳ Ｐゴシック"/>
              <a:cs typeface="ＭＳ Ｐゴシック"/>
            </a:endParaRPr>
          </a:p>
          <a:p>
            <a:pPr eaLnBrk="1" hangingPunct="1">
              <a:buNone/>
            </a:pPr>
            <a:r>
              <a:rPr lang="en-US" sz="1800" b="1" i="1" dirty="0" smtClean="0">
                <a:latin typeface="Arial" panose="020B0604020202020204" pitchFamily="34" charset="0"/>
                <a:ea typeface="ＭＳ Ｐゴシック"/>
                <a:cs typeface="Arial" panose="020B0604020202020204" pitchFamily="34" charset="0"/>
              </a:rPr>
              <a:t>Tip: </a:t>
            </a:r>
            <a:r>
              <a:rPr lang="en-US" sz="1800" dirty="0" smtClean="0">
                <a:latin typeface="Arial" panose="020B0604020202020204" pitchFamily="34" charset="0"/>
                <a:ea typeface="ＭＳ Ｐゴシック"/>
                <a:cs typeface="Arial" panose="020B0604020202020204" pitchFamily="34" charset="0"/>
              </a:rPr>
              <a:t>Connect your action plans for prospects </a:t>
            </a:r>
            <a:br>
              <a:rPr lang="en-US" sz="1800" dirty="0" smtClean="0">
                <a:latin typeface="Arial" panose="020B0604020202020204" pitchFamily="34" charset="0"/>
                <a:ea typeface="ＭＳ Ｐゴシック"/>
                <a:cs typeface="Arial" panose="020B0604020202020204" pitchFamily="34" charset="0"/>
              </a:rPr>
            </a:br>
            <a:r>
              <a:rPr lang="en-US" sz="1800" dirty="0" smtClean="0">
                <a:latin typeface="Arial" panose="020B0604020202020204" pitchFamily="34" charset="0"/>
                <a:ea typeface="ＭＳ Ｐゴシック"/>
                <a:cs typeface="Arial" panose="020B0604020202020204" pitchFamily="34" charset="0"/>
              </a:rPr>
              <a:t>to CRM</a:t>
            </a:r>
          </a:p>
        </p:txBody>
      </p:sp>
      <p:pic>
        <p:nvPicPr>
          <p:cNvPr id="22532" name="Picture 4" descr="MarketingPlan.jpg"/>
          <p:cNvPicPr>
            <a:picLocks noChangeAspect="1"/>
          </p:cNvPicPr>
          <p:nvPr/>
        </p:nvPicPr>
        <p:blipFill>
          <a:blip r:embed="rId3" cstate="print"/>
          <a:srcRect/>
          <a:stretch>
            <a:fillRect/>
          </a:stretch>
        </p:blipFill>
        <p:spPr bwMode="auto">
          <a:xfrm>
            <a:off x="5943600" y="1600200"/>
            <a:ext cx="2799273" cy="4595284"/>
          </a:xfrm>
          <a:prstGeom prst="rect">
            <a:avLst/>
          </a:prstGeom>
          <a:noFill/>
          <a:ln w="9525">
            <a:noFill/>
            <a:miter lim="800000"/>
            <a:headEnd/>
            <a:tailEnd/>
          </a:ln>
          <a:effectLst>
            <a:outerShdw dist="139700" dir="2700000" algn="tl" rotWithShape="0">
              <a:srgbClr val="333333">
                <a:alpha val="64999"/>
              </a:srgbClr>
            </a:outerShdw>
          </a:effectLst>
        </p:spPr>
      </p:pic>
      <p:sp>
        <p:nvSpPr>
          <p:cNvPr id="2" name="Rectangle 1"/>
          <p:cNvSpPr/>
          <p:nvPr/>
        </p:nvSpPr>
        <p:spPr>
          <a:xfrm>
            <a:off x="457200" y="5826152"/>
            <a:ext cx="3108543" cy="369332"/>
          </a:xfrm>
          <a:prstGeom prst="rect">
            <a:avLst/>
          </a:prstGeom>
        </p:spPr>
        <p:txBody>
          <a:bodyPr wrap="none">
            <a:spAutoFit/>
          </a:bodyPr>
          <a:lstStyle/>
          <a:p>
            <a:pPr eaLnBrk="1" hangingPunct="1">
              <a:buNone/>
            </a:pPr>
            <a:r>
              <a:rPr lang="en-US" dirty="0">
                <a:solidFill>
                  <a:srgbClr val="646464"/>
                </a:solidFill>
              </a:rPr>
              <a:t>This form is available to </a:t>
            </a:r>
            <a:r>
              <a:rPr lang="en-US" dirty="0" smtClean="0">
                <a:solidFill>
                  <a:srgbClr val="646464"/>
                </a:solidFill>
              </a:rPr>
              <a:t>you</a:t>
            </a:r>
            <a:endParaRPr lang="en-US" dirty="0">
              <a:solidFill>
                <a:srgbClr val="646464"/>
              </a:solidFill>
            </a:endParaRPr>
          </a:p>
        </p:txBody>
      </p:sp>
    </p:spTree>
    <p:extLst>
      <p:ext uri="{BB962C8B-B14F-4D97-AF65-F5344CB8AC3E}">
        <p14:creationId xmlns:p14="http://schemas.microsoft.com/office/powerpoint/2010/main" val="3410249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7"/>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a typeface="MS PGothic" pitchFamily="34" charset="-128"/>
                <a:cs typeface="+mn-cs"/>
              </a:rPr>
              <a:t>Your Greenhouse Options</a:t>
            </a:r>
          </a:p>
        </p:txBody>
      </p:sp>
      <p:sp>
        <p:nvSpPr>
          <p:cNvPr id="23555" name="Content Placeholder 8"/>
          <p:cNvSpPr>
            <a:spLocks noGrp="1"/>
          </p:cNvSpPr>
          <p:nvPr>
            <p:ph idx="1"/>
          </p:nvPr>
        </p:nvSpPr>
        <p:spPr/>
        <p:txBody>
          <a:bodyPr/>
          <a:lstStyle/>
          <a:p>
            <a:pPr eaLnBrk="1" hangingPunct="1"/>
            <a:r>
              <a:rPr lang="en-US" sz="2800" dirty="0" smtClean="0">
                <a:ea typeface="ＭＳ Ｐゴシック"/>
                <a:cs typeface="ＭＳ Ｐゴシック"/>
              </a:rPr>
              <a:t>Digital Marketing Center</a:t>
            </a:r>
          </a:p>
          <a:p>
            <a:pPr lvl="1" eaLnBrk="1" hangingPunct="1"/>
            <a:r>
              <a:rPr lang="en-US" dirty="0" err="1" smtClean="0">
                <a:ea typeface="ＭＳ Ｐゴシック"/>
                <a:cs typeface="ＭＳ Ｐゴシック"/>
              </a:rPr>
              <a:t>eCards</a:t>
            </a:r>
            <a:r>
              <a:rPr lang="en-US" dirty="0" smtClean="0">
                <a:ea typeface="ＭＳ Ｐゴシック"/>
                <a:cs typeface="ＭＳ Ｐゴシック"/>
              </a:rPr>
              <a:t>, </a:t>
            </a:r>
            <a:r>
              <a:rPr lang="en-US" dirty="0" err="1" smtClean="0">
                <a:ea typeface="ＭＳ Ｐゴシック"/>
                <a:cs typeface="ＭＳ Ｐゴシック"/>
              </a:rPr>
              <a:t>eNewsletters</a:t>
            </a:r>
            <a:endParaRPr lang="en-US" dirty="0" smtClean="0">
              <a:ea typeface="ＭＳ Ｐゴシック"/>
              <a:cs typeface="ＭＳ Ｐゴシック"/>
            </a:endParaRPr>
          </a:p>
          <a:p>
            <a:pPr eaLnBrk="1" hangingPunct="1"/>
            <a:r>
              <a:rPr lang="en-US" sz="2800" dirty="0" smtClean="0">
                <a:ea typeface="ＭＳ Ｐゴシック"/>
                <a:cs typeface="ＭＳ Ｐゴシック"/>
              </a:rPr>
              <a:t>Personalized Better Homes and Garden® Magazines  </a:t>
            </a:r>
          </a:p>
          <a:p>
            <a:pPr eaLnBrk="1" hangingPunct="1"/>
            <a:r>
              <a:rPr lang="en-US" sz="2800" dirty="0" smtClean="0">
                <a:ea typeface="ＭＳ Ｐゴシック"/>
                <a:cs typeface="ＭＳ Ｐゴシック"/>
              </a:rPr>
              <a:t>Print Marketing Center</a:t>
            </a:r>
          </a:p>
          <a:p>
            <a:pPr lvl="1" eaLnBrk="1" hangingPunct="1"/>
            <a:r>
              <a:rPr lang="en-US" dirty="0" smtClean="0">
                <a:ea typeface="ＭＳ Ｐゴシック"/>
                <a:cs typeface="ＭＳ Ｐゴシック"/>
              </a:rPr>
              <a:t>Print postcards, etc. </a:t>
            </a:r>
          </a:p>
          <a:p>
            <a:pPr eaLnBrk="1" hangingPunct="1"/>
            <a:r>
              <a:rPr lang="en-US" sz="2800" dirty="0" smtClean="0">
                <a:ea typeface="ＭＳ Ｐゴシック"/>
                <a:cs typeface="ＭＳ Ｐゴシック"/>
              </a:rPr>
              <a:t>Social Media</a:t>
            </a:r>
          </a:p>
          <a:p>
            <a:pPr lvl="1" eaLnBrk="1" hangingPunct="1"/>
            <a:r>
              <a:rPr lang="en-US" dirty="0" smtClean="0">
                <a:ea typeface="ＭＳ Ｐゴシック"/>
                <a:cs typeface="ＭＳ Ｐゴシック"/>
              </a:rPr>
              <a:t>Blog posts, FB posts, videos to share</a:t>
            </a:r>
          </a:p>
          <a:p>
            <a:pPr eaLnBrk="1" hangingPunct="1"/>
            <a:r>
              <a:rPr lang="en-US" sz="2800" dirty="0" err="1" smtClean="0">
                <a:ea typeface="ＭＳ Ｐゴシック"/>
                <a:cs typeface="ＭＳ Ｐゴシック"/>
              </a:rPr>
              <a:t>PinPoint</a:t>
            </a:r>
            <a:endParaRPr lang="en-US" sz="2800" dirty="0" smtClean="0">
              <a:ea typeface="ＭＳ Ｐゴシック"/>
              <a:cs typeface="ＭＳ Ｐゴシック"/>
            </a:endParaRPr>
          </a:p>
          <a:p>
            <a:pPr lvl="1" eaLnBrk="1" hangingPunct="1"/>
            <a:r>
              <a:rPr lang="en-US" dirty="0" smtClean="0">
                <a:ea typeface="ＭＳ Ｐゴシック"/>
                <a:cs typeface="ＭＳ Ｐゴシック"/>
              </a:rPr>
              <a:t>Targeted mailing campaigns </a:t>
            </a:r>
          </a:p>
        </p:txBody>
      </p:sp>
      <p:grpSp>
        <p:nvGrpSpPr>
          <p:cNvPr id="25603" name="Group 5"/>
          <p:cNvGrpSpPr>
            <a:grpSpLocks/>
          </p:cNvGrpSpPr>
          <p:nvPr/>
        </p:nvGrpSpPr>
        <p:grpSpPr bwMode="auto">
          <a:xfrm>
            <a:off x="6477000" y="3164951"/>
            <a:ext cx="2286000" cy="3159649"/>
            <a:chOff x="5634038" y="1585913"/>
            <a:chExt cx="3294062" cy="4433887"/>
          </a:xfrm>
        </p:grpSpPr>
        <p:pic>
          <p:nvPicPr>
            <p:cNvPr id="25604" name="Picture 6" descr="D:\My Documents\BSStudio\1005 BHGRE\VPM PPT\better-homes-and-gardens.jpg"/>
            <p:cNvPicPr>
              <a:picLocks noChangeAspect="1" noChangeArrowheads="1"/>
            </p:cNvPicPr>
            <p:nvPr/>
          </p:nvPicPr>
          <p:blipFill>
            <a:blip r:embed="rId3" cstate="print"/>
            <a:srcRect/>
            <a:stretch>
              <a:fillRect/>
            </a:stretch>
          </p:blipFill>
          <p:spPr bwMode="auto">
            <a:xfrm>
              <a:off x="5634038" y="1585913"/>
              <a:ext cx="3294062" cy="4433887"/>
            </a:xfrm>
            <a:prstGeom prst="rect">
              <a:avLst/>
            </a:prstGeom>
            <a:ln>
              <a:noFill/>
            </a:ln>
            <a:effectLst>
              <a:softEdge rad="112500"/>
            </a:effectLst>
          </p:spPr>
        </p:pic>
        <p:sp>
          <p:nvSpPr>
            <p:cNvPr id="25605" name="TextBox 3"/>
            <p:cNvSpPr txBox="1">
              <a:spLocks noChangeArrowheads="1"/>
            </p:cNvSpPr>
            <p:nvPr/>
          </p:nvSpPr>
          <p:spPr bwMode="auto">
            <a:xfrm>
              <a:off x="5724525" y="2232025"/>
              <a:ext cx="427037" cy="171467"/>
            </a:xfrm>
            <a:prstGeom prst="rect">
              <a:avLst/>
            </a:prstGeom>
            <a:solidFill>
              <a:schemeClr val="bg1"/>
            </a:solidFill>
            <a:ln w="9525">
              <a:noFill/>
              <a:miter lim="800000"/>
              <a:headEnd/>
              <a:tailEnd/>
            </a:ln>
          </p:spPr>
          <p:txBody>
            <a:bodyPr>
              <a:spAutoFit/>
            </a:bodyPr>
            <a:lstStyle/>
            <a:p>
              <a:r>
                <a:rPr lang="en-US" sz="300" b="1">
                  <a:solidFill>
                    <a:srgbClr val="404040"/>
                  </a:solidFill>
                  <a:latin typeface="MetaPlusNormal"/>
                </a:rPr>
                <a:t>MARCH 2011</a:t>
              </a:r>
            </a:p>
          </p:txBody>
        </p:sp>
      </p:grpSp>
    </p:spTree>
    <p:extLst>
      <p:ext uri="{BB962C8B-B14F-4D97-AF65-F5344CB8AC3E}">
        <p14:creationId xmlns:p14="http://schemas.microsoft.com/office/powerpoint/2010/main" val="280442084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anim calcmode="lin" valueType="num">
                                      <p:cBhvr additive="base">
                                        <p:cTn id="11"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 calcmode="lin" valueType="num">
                                      <p:cBhvr additive="base">
                                        <p:cTn id="17"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55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23555">
                                            <p:txEl>
                                              <p:pRg st="3" end="3"/>
                                            </p:txEl>
                                          </p:spTgt>
                                        </p:tgtEl>
                                        <p:attrNameLst>
                                          <p:attrName>style.visibility</p:attrName>
                                        </p:attrNameLst>
                                      </p:cBhvr>
                                      <p:to>
                                        <p:strVal val="visible"/>
                                      </p:to>
                                    </p:set>
                                    <p:anim calcmode="lin" valueType="num">
                                      <p:cBhvr additive="base">
                                        <p:cTn id="21"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55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accel="50000" decel="50000" fill="hold" grpId="0" nodeType="withEffect">
                                  <p:stCondLst>
                                    <p:cond delay="0"/>
                                  </p:stCondLst>
                                  <p:childTnLst>
                                    <p:set>
                                      <p:cBhvr>
                                        <p:cTn id="24" dur="1" fill="hold">
                                          <p:stCondLst>
                                            <p:cond delay="0"/>
                                          </p:stCondLst>
                                        </p:cTn>
                                        <p:tgtEl>
                                          <p:spTgt spid="23555">
                                            <p:txEl>
                                              <p:pRg st="4" end="4"/>
                                            </p:txEl>
                                          </p:spTgt>
                                        </p:tgtEl>
                                        <p:attrNameLst>
                                          <p:attrName>style.visibility</p:attrName>
                                        </p:attrNameLst>
                                      </p:cBhvr>
                                      <p:to>
                                        <p:strVal val="visible"/>
                                      </p:to>
                                    </p:set>
                                    <p:anim calcmode="lin" valueType="num">
                                      <p:cBhvr additive="base">
                                        <p:cTn id="25"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23555">
                                            <p:txEl>
                                              <p:pRg st="5" end="5"/>
                                            </p:txEl>
                                          </p:spTgt>
                                        </p:tgtEl>
                                        <p:attrNameLst>
                                          <p:attrName>style.visibility</p:attrName>
                                        </p:attrNameLst>
                                      </p:cBhvr>
                                      <p:to>
                                        <p:strVal val="visible"/>
                                      </p:to>
                                    </p:set>
                                    <p:anim calcmode="lin" valueType="num">
                                      <p:cBhvr additive="base">
                                        <p:cTn id="31"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accel="50000" decel="50000" fill="hold" grpId="0" nodeType="withEffect">
                                  <p:stCondLst>
                                    <p:cond delay="0"/>
                                  </p:stCondLst>
                                  <p:childTnLst>
                                    <p:set>
                                      <p:cBhvr>
                                        <p:cTn id="34" dur="1" fill="hold">
                                          <p:stCondLst>
                                            <p:cond delay="0"/>
                                          </p:stCondLst>
                                        </p:cTn>
                                        <p:tgtEl>
                                          <p:spTgt spid="23555">
                                            <p:txEl>
                                              <p:pRg st="6" end="6"/>
                                            </p:txEl>
                                          </p:spTgt>
                                        </p:tgtEl>
                                        <p:attrNameLst>
                                          <p:attrName>style.visibility</p:attrName>
                                        </p:attrNameLst>
                                      </p:cBhvr>
                                      <p:to>
                                        <p:strVal val="visible"/>
                                      </p:to>
                                    </p:set>
                                    <p:anim calcmode="lin" valueType="num">
                                      <p:cBhvr additive="base">
                                        <p:cTn id="35"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55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accel="50000" decel="50000" fill="hold" grpId="0" nodeType="clickEffect">
                                  <p:stCondLst>
                                    <p:cond delay="0"/>
                                  </p:stCondLst>
                                  <p:childTnLst>
                                    <p:set>
                                      <p:cBhvr>
                                        <p:cTn id="40" dur="1" fill="hold">
                                          <p:stCondLst>
                                            <p:cond delay="0"/>
                                          </p:stCondLst>
                                        </p:cTn>
                                        <p:tgtEl>
                                          <p:spTgt spid="23555">
                                            <p:txEl>
                                              <p:pRg st="7" end="7"/>
                                            </p:txEl>
                                          </p:spTgt>
                                        </p:tgtEl>
                                        <p:attrNameLst>
                                          <p:attrName>style.visibility</p:attrName>
                                        </p:attrNameLst>
                                      </p:cBhvr>
                                      <p:to>
                                        <p:strVal val="visible"/>
                                      </p:to>
                                    </p:set>
                                    <p:anim calcmode="lin" valueType="num">
                                      <p:cBhvr additive="base">
                                        <p:cTn id="41" dur="5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3555">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accel="50000" decel="50000" fill="hold" grpId="0" nodeType="withEffect">
                                  <p:stCondLst>
                                    <p:cond delay="0"/>
                                  </p:stCondLst>
                                  <p:childTnLst>
                                    <p:set>
                                      <p:cBhvr>
                                        <p:cTn id="44" dur="1" fill="hold">
                                          <p:stCondLst>
                                            <p:cond delay="0"/>
                                          </p:stCondLst>
                                        </p:cTn>
                                        <p:tgtEl>
                                          <p:spTgt spid="23555">
                                            <p:txEl>
                                              <p:pRg st="8" end="8"/>
                                            </p:txEl>
                                          </p:spTgt>
                                        </p:tgtEl>
                                        <p:attrNameLst>
                                          <p:attrName>style.visibility</p:attrName>
                                        </p:attrNameLst>
                                      </p:cBhvr>
                                      <p:to>
                                        <p:strVal val="visible"/>
                                      </p:to>
                                    </p:set>
                                    <p:anim calcmode="lin" valueType="num">
                                      <p:cBhvr additive="base">
                                        <p:cTn id="45" dur="5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355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7"/>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a typeface="MS PGothic" pitchFamily="34" charset="-128"/>
                <a:cs typeface="+mn-cs"/>
              </a:rPr>
              <a:t>Marketing Plan Options</a:t>
            </a:r>
            <a:r>
              <a:rPr lang="en-US" dirty="0" smtClean="0">
                <a:ea typeface="MS PGothic" pitchFamily="34" charset="-128"/>
                <a:cs typeface="+mn-cs"/>
              </a:rPr>
              <a:t>: Mix </a:t>
            </a:r>
            <a:r>
              <a:rPr lang="en-US" dirty="0">
                <a:ea typeface="MS PGothic" pitchFamily="34" charset="-128"/>
                <a:cs typeface="+mn-cs"/>
              </a:rPr>
              <a:t>it Up! </a:t>
            </a:r>
          </a:p>
        </p:txBody>
      </p:sp>
      <p:sp>
        <p:nvSpPr>
          <p:cNvPr id="26626" name="Content Placeholder 8"/>
          <p:cNvSpPr>
            <a:spLocks noGrp="1"/>
          </p:cNvSpPr>
          <p:nvPr>
            <p:ph idx="1"/>
          </p:nvPr>
        </p:nvSpPr>
        <p:spPr/>
        <p:txBody>
          <a:bodyPr/>
          <a:lstStyle/>
          <a:p>
            <a:pPr eaLnBrk="1" hangingPunct="1">
              <a:spcBef>
                <a:spcPts val="1200"/>
              </a:spcBef>
            </a:pPr>
            <a:r>
              <a:rPr lang="en-US" sz="2800" dirty="0" smtClean="0">
                <a:ea typeface="ＭＳ Ｐゴシック"/>
                <a:cs typeface="ＭＳ Ｐゴシック"/>
              </a:rPr>
              <a:t>Phone calls </a:t>
            </a:r>
          </a:p>
          <a:p>
            <a:pPr eaLnBrk="1" hangingPunct="1">
              <a:spcBef>
                <a:spcPts val="1200"/>
              </a:spcBef>
            </a:pPr>
            <a:r>
              <a:rPr lang="en-US" sz="2800" dirty="0" smtClean="0">
                <a:ea typeface="ＭＳ Ｐゴシック"/>
                <a:cs typeface="ＭＳ Ｐゴシック"/>
              </a:rPr>
              <a:t>In-person calls </a:t>
            </a:r>
          </a:p>
          <a:p>
            <a:pPr eaLnBrk="1" hangingPunct="1">
              <a:spcBef>
                <a:spcPts val="1200"/>
              </a:spcBef>
            </a:pPr>
            <a:r>
              <a:rPr lang="en-US" sz="2800" dirty="0" smtClean="0">
                <a:ea typeface="ＭＳ Ｐゴシック"/>
                <a:cs typeface="ＭＳ Ｐゴシック"/>
              </a:rPr>
              <a:t>Mail </a:t>
            </a:r>
          </a:p>
          <a:p>
            <a:pPr eaLnBrk="1" hangingPunct="1">
              <a:spcBef>
                <a:spcPts val="1200"/>
              </a:spcBef>
            </a:pPr>
            <a:r>
              <a:rPr lang="en-US" sz="2800" dirty="0" smtClean="0">
                <a:ea typeface="ＭＳ Ｐゴシック"/>
                <a:cs typeface="ＭＳ Ｐゴシック"/>
              </a:rPr>
              <a:t>Email </a:t>
            </a:r>
          </a:p>
          <a:p>
            <a:pPr eaLnBrk="1" hangingPunct="1">
              <a:spcBef>
                <a:spcPts val="1200"/>
              </a:spcBef>
            </a:pPr>
            <a:r>
              <a:rPr lang="en-US" sz="2800" dirty="0" smtClean="0">
                <a:ea typeface="ＭＳ Ｐゴシック"/>
                <a:cs typeface="ＭＳ Ｐゴシック"/>
              </a:rPr>
              <a:t>Social Media </a:t>
            </a:r>
          </a:p>
          <a:p>
            <a:pPr eaLnBrk="1" hangingPunct="1">
              <a:spcBef>
                <a:spcPts val="1200"/>
              </a:spcBef>
            </a:pPr>
            <a:r>
              <a:rPr lang="en-US" sz="2800" dirty="0" smtClean="0">
                <a:ea typeface="ＭＳ Ｐゴシック"/>
                <a:cs typeface="ＭＳ Ｐゴシック"/>
              </a:rPr>
              <a:t>Gifts </a:t>
            </a:r>
          </a:p>
          <a:p>
            <a:pPr eaLnBrk="1" hangingPunct="1">
              <a:spcBef>
                <a:spcPts val="1200"/>
              </a:spcBef>
            </a:pPr>
            <a:r>
              <a:rPr lang="en-US" sz="2800" dirty="0" smtClean="0">
                <a:ea typeface="ＭＳ Ｐゴシック"/>
                <a:cs typeface="ＭＳ Ｐゴシック"/>
              </a:rPr>
              <a:t>Newsletters </a:t>
            </a:r>
          </a:p>
          <a:p>
            <a:pPr eaLnBrk="1" hangingPunct="1">
              <a:spcBef>
                <a:spcPts val="1200"/>
              </a:spcBef>
            </a:pPr>
            <a:r>
              <a:rPr lang="en-US" sz="2800" dirty="0" smtClean="0">
                <a:ea typeface="ＭＳ Ｐゴシック"/>
                <a:cs typeface="ＭＳ Ｐゴシック"/>
              </a:rPr>
              <a:t>Promotions </a:t>
            </a:r>
          </a:p>
        </p:txBody>
      </p:sp>
      <p:pic>
        <p:nvPicPr>
          <p:cNvPr id="24580" name="Picture 8"/>
          <p:cNvPicPr>
            <a:picLocks noChangeAspect="1" noChangeArrowheads="1"/>
          </p:cNvPicPr>
          <p:nvPr/>
        </p:nvPicPr>
        <p:blipFill>
          <a:blip r:embed="rId3" cstate="print"/>
          <a:srcRect t="16164" r="1465" b="5603"/>
          <a:stretch>
            <a:fillRect/>
          </a:stretch>
        </p:blipFill>
        <p:spPr bwMode="auto">
          <a:xfrm>
            <a:off x="3276600" y="1676400"/>
            <a:ext cx="5334000" cy="4521200"/>
          </a:xfrm>
          <a:prstGeom prst="rect">
            <a:avLst/>
          </a:prstGeom>
          <a:noFill/>
          <a:ln w="9525">
            <a:noFill/>
            <a:miter lim="800000"/>
            <a:headEnd/>
            <a:tailEnd/>
          </a:ln>
          <a:effectLst>
            <a:outerShdw dist="139700" dir="2700000" algn="tl" rotWithShape="0">
              <a:srgbClr val="333333">
                <a:alpha val="64999"/>
              </a:srgbClr>
            </a:outerShdw>
          </a:effectLst>
        </p:spPr>
      </p:pic>
    </p:spTree>
    <p:extLst>
      <p:ext uri="{BB962C8B-B14F-4D97-AF65-F5344CB8AC3E}">
        <p14:creationId xmlns:p14="http://schemas.microsoft.com/office/powerpoint/2010/main" val="169365151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7"/>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ea typeface="MS PGothic" pitchFamily="34" charset="-128"/>
                <a:cs typeface="+mn-cs"/>
              </a:rPr>
              <a:t>Basic Marketing Plan: </a:t>
            </a:r>
            <a:br>
              <a:rPr lang="en-US">
                <a:ea typeface="MS PGothic" pitchFamily="34" charset="-128"/>
                <a:cs typeface="+mn-cs"/>
              </a:rPr>
            </a:br>
            <a:r>
              <a:rPr lang="en-US">
                <a:ea typeface="MS PGothic" pitchFamily="34" charset="-128"/>
                <a:cs typeface="+mn-cs"/>
              </a:rPr>
              <a:t>Offline Components </a:t>
            </a:r>
          </a:p>
        </p:txBody>
      </p:sp>
      <p:sp>
        <p:nvSpPr>
          <p:cNvPr id="27650" name="Rectangle 5"/>
          <p:cNvSpPr>
            <a:spLocks noGrp="1"/>
          </p:cNvSpPr>
          <p:nvPr>
            <p:ph idx="1"/>
          </p:nvPr>
        </p:nvSpPr>
        <p:spPr/>
        <p:txBody>
          <a:bodyPr/>
          <a:lstStyle/>
          <a:p>
            <a:pPr>
              <a:spcBef>
                <a:spcPts val="1200"/>
              </a:spcBef>
            </a:pPr>
            <a:r>
              <a:rPr lang="en-US" dirty="0" smtClean="0">
                <a:ea typeface="ＭＳ Ｐゴシック"/>
                <a:cs typeface="ＭＳ Ｐゴシック"/>
              </a:rPr>
              <a:t>Personal brochure, magazines</a:t>
            </a:r>
          </a:p>
          <a:p>
            <a:pPr>
              <a:spcBef>
                <a:spcPts val="1200"/>
              </a:spcBef>
            </a:pPr>
            <a:r>
              <a:rPr lang="en-US" dirty="0" smtClean="0">
                <a:ea typeface="ＭＳ Ｐゴシック"/>
                <a:cs typeface="ＭＳ Ｐゴシック"/>
              </a:rPr>
              <a:t>Personalized presentations, </a:t>
            </a:r>
            <a:br>
              <a:rPr lang="en-US" dirty="0" smtClean="0">
                <a:ea typeface="ＭＳ Ｐゴシック"/>
                <a:cs typeface="ＭＳ Ｐゴシック"/>
              </a:rPr>
            </a:br>
            <a:r>
              <a:rPr lang="en-US" dirty="0" smtClean="0">
                <a:ea typeface="ＭＳ Ｐゴシック"/>
                <a:cs typeface="ＭＳ Ｐゴシック"/>
              </a:rPr>
              <a:t>marketing pieces</a:t>
            </a:r>
          </a:p>
          <a:p>
            <a:pPr>
              <a:spcBef>
                <a:spcPts val="1200"/>
              </a:spcBef>
            </a:pPr>
            <a:r>
              <a:rPr lang="en-US" dirty="0" smtClean="0">
                <a:ea typeface="ＭＳ Ｐゴシック"/>
                <a:cs typeface="ＭＳ Ｐゴシック"/>
              </a:rPr>
              <a:t>Snail mail options </a:t>
            </a:r>
          </a:p>
          <a:p>
            <a:pPr lvl="1"/>
            <a:r>
              <a:rPr lang="en-US" dirty="0" smtClean="0">
                <a:ea typeface="ＭＳ Ｐゴシック"/>
                <a:cs typeface="ＭＳ Ｐゴシック"/>
              </a:rPr>
              <a:t>Just Listed/Just Sold, etc. </a:t>
            </a:r>
          </a:p>
          <a:p>
            <a:pPr>
              <a:spcBef>
                <a:spcPts val="1200"/>
              </a:spcBef>
            </a:pPr>
            <a:r>
              <a:rPr lang="en-US" dirty="0" smtClean="0">
                <a:ea typeface="ＭＳ Ｐゴシック"/>
                <a:cs typeface="ＭＳ Ｐゴシック"/>
              </a:rPr>
              <a:t>Personalized informational handouts</a:t>
            </a:r>
          </a:p>
          <a:p>
            <a:pPr lvl="1"/>
            <a:r>
              <a:rPr lang="en-US" dirty="0" smtClean="0">
                <a:ea typeface="ＭＳ Ｐゴシック"/>
                <a:cs typeface="ＭＳ Ｐゴシック"/>
              </a:rPr>
              <a:t>Greenhouse</a:t>
            </a:r>
          </a:p>
          <a:p>
            <a:pPr lvl="1"/>
            <a:r>
              <a:rPr lang="en-US" dirty="0" err="1" smtClean="0">
                <a:ea typeface="ＭＳ Ｐゴシック"/>
                <a:cs typeface="ＭＳ Ｐゴシック"/>
              </a:rPr>
              <a:t>HouseLogic</a:t>
            </a:r>
            <a:r>
              <a:rPr lang="en-US" dirty="0" smtClean="0">
                <a:ea typeface="ＭＳ Ｐゴシック"/>
                <a:cs typeface="ＭＳ Ｐゴシック"/>
              </a:rPr>
              <a:t>, NAR, area vendors</a:t>
            </a:r>
          </a:p>
          <a:p>
            <a:pPr>
              <a:spcBef>
                <a:spcPts val="1200"/>
              </a:spcBef>
            </a:pPr>
            <a:r>
              <a:rPr lang="en-US" dirty="0" smtClean="0">
                <a:ea typeface="ＭＳ Ｐゴシック"/>
                <a:cs typeface="ＭＳ Ｐゴシック"/>
              </a:rPr>
              <a:t>Tools for creating listing, open house,</a:t>
            </a:r>
            <a:br>
              <a:rPr lang="en-US" dirty="0" smtClean="0">
                <a:ea typeface="ＭＳ Ｐゴシック"/>
                <a:cs typeface="ＭＳ Ｐゴシック"/>
              </a:rPr>
            </a:br>
            <a:r>
              <a:rPr lang="en-US" dirty="0" smtClean="0">
                <a:ea typeface="ＭＳ Ｐゴシック"/>
                <a:cs typeface="ＭＳ Ｐゴシック"/>
              </a:rPr>
              <a:t> and other fliers</a:t>
            </a:r>
          </a:p>
          <a:p>
            <a:endParaRPr lang="en-US" dirty="0" smtClean="0">
              <a:ea typeface="ＭＳ Ｐゴシック"/>
              <a:cs typeface="ＭＳ Ｐゴシック"/>
            </a:endParaRPr>
          </a:p>
        </p:txBody>
      </p:sp>
      <p:grpSp>
        <p:nvGrpSpPr>
          <p:cNvPr id="8" name="Group 5"/>
          <p:cNvGrpSpPr>
            <a:grpSpLocks/>
          </p:cNvGrpSpPr>
          <p:nvPr/>
        </p:nvGrpSpPr>
        <p:grpSpPr bwMode="auto">
          <a:xfrm>
            <a:off x="6553200" y="1905000"/>
            <a:ext cx="2362200" cy="3124200"/>
            <a:chOff x="5634038" y="1585913"/>
            <a:chExt cx="3294062" cy="4433887"/>
          </a:xfrm>
        </p:grpSpPr>
        <p:pic>
          <p:nvPicPr>
            <p:cNvPr id="9" name="Picture 6" descr="D:\My Documents\BSStudio\1005 BHGRE\VPM PPT\better-homes-and-gardens.jpg"/>
            <p:cNvPicPr>
              <a:picLocks noChangeAspect="1" noChangeArrowheads="1"/>
            </p:cNvPicPr>
            <p:nvPr/>
          </p:nvPicPr>
          <p:blipFill>
            <a:blip r:embed="rId3" cstate="print"/>
            <a:srcRect/>
            <a:stretch>
              <a:fillRect/>
            </a:stretch>
          </p:blipFill>
          <p:spPr bwMode="auto">
            <a:xfrm>
              <a:off x="5634038" y="1585913"/>
              <a:ext cx="3294062" cy="4433887"/>
            </a:xfrm>
            <a:prstGeom prst="rect">
              <a:avLst/>
            </a:prstGeom>
            <a:ln>
              <a:noFill/>
            </a:ln>
            <a:effectLst>
              <a:softEdge rad="112500"/>
            </a:effectLst>
          </p:spPr>
        </p:pic>
        <p:sp>
          <p:nvSpPr>
            <p:cNvPr id="10" name="TextBox 3"/>
            <p:cNvSpPr txBox="1">
              <a:spLocks noChangeArrowheads="1"/>
            </p:cNvSpPr>
            <p:nvPr/>
          </p:nvSpPr>
          <p:spPr bwMode="auto">
            <a:xfrm>
              <a:off x="5724525" y="2232025"/>
              <a:ext cx="427037" cy="171467"/>
            </a:xfrm>
            <a:prstGeom prst="rect">
              <a:avLst/>
            </a:prstGeom>
            <a:solidFill>
              <a:schemeClr val="bg1"/>
            </a:solidFill>
            <a:ln w="9525">
              <a:noFill/>
              <a:miter lim="800000"/>
              <a:headEnd/>
              <a:tailEnd/>
            </a:ln>
          </p:spPr>
          <p:txBody>
            <a:bodyPr>
              <a:spAutoFit/>
            </a:bodyPr>
            <a:lstStyle/>
            <a:p>
              <a:r>
                <a:rPr lang="en-US" sz="300" b="1">
                  <a:solidFill>
                    <a:srgbClr val="404040"/>
                  </a:solidFill>
                  <a:latin typeface="MetaPlusNormal"/>
                </a:rPr>
                <a:t>MARCH 2011</a:t>
              </a:r>
            </a:p>
          </p:txBody>
        </p:sp>
      </p:grpSp>
    </p:spTree>
    <p:extLst>
      <p:ext uri="{BB962C8B-B14F-4D97-AF65-F5344CB8AC3E}">
        <p14:creationId xmlns:p14="http://schemas.microsoft.com/office/powerpoint/2010/main" val="180779573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a:xfrm>
            <a:off x="457200" y="1600200"/>
            <a:ext cx="7543800" cy="4645152"/>
          </a:xfrm>
        </p:spPr>
        <p:txBody>
          <a:bodyPr/>
          <a:lstStyle/>
          <a:p>
            <a:r>
              <a:rPr lang="en-US" dirty="0" smtClean="0"/>
              <a:t>Join </a:t>
            </a:r>
            <a:r>
              <a:rPr lang="en-US" dirty="0" smtClean="0">
                <a:hlinkClick r:id="rId3"/>
              </a:rPr>
              <a:t>www.facebook.com/groups/BHGRElearning</a:t>
            </a:r>
            <a:r>
              <a:rPr lang="en-US" dirty="0" smtClean="0"/>
              <a:t> and share what you learned today #BHGRESEEDS</a:t>
            </a:r>
          </a:p>
          <a:p>
            <a:r>
              <a:rPr lang="en-US" dirty="0" smtClean="0"/>
              <a:t>Email </a:t>
            </a:r>
            <a:r>
              <a:rPr lang="en-US" dirty="0" smtClean="0">
                <a:hlinkClick r:id="rId4"/>
              </a:rPr>
              <a:t>karrie-ann.sheppard@bhgrealestate.com</a:t>
            </a:r>
            <a:r>
              <a:rPr lang="en-US" dirty="0" smtClean="0"/>
              <a:t>, your coach, mentor, or manager that will be working with you through the program (</a:t>
            </a:r>
            <a:r>
              <a:rPr lang="en-US" dirty="0" smtClean="0">
                <a:solidFill>
                  <a:srgbClr val="FF0000"/>
                </a:solidFill>
              </a:rPr>
              <a:t>provide their email address please</a:t>
            </a:r>
            <a:r>
              <a:rPr lang="en-US" dirty="0" smtClean="0"/>
              <a:t>) </a:t>
            </a:r>
          </a:p>
          <a:p>
            <a:r>
              <a:rPr lang="en-US" dirty="0" smtClean="0"/>
              <a:t>Visit </a:t>
            </a:r>
            <a:r>
              <a:rPr lang="en-US" dirty="0" smtClean="0">
                <a:hlinkClick r:id="rId5"/>
              </a:rPr>
              <a:t>http://bit.ly/SeedsofSuccess</a:t>
            </a:r>
            <a:r>
              <a:rPr lang="en-US" dirty="0" smtClean="0"/>
              <a:t> to download materials  and for videos</a:t>
            </a:r>
          </a:p>
        </p:txBody>
      </p:sp>
      <p:pic>
        <p:nvPicPr>
          <p:cNvPr id="5" name="Picture 2" descr="http://www.skymaidservice.com/images/mago-broom-magis.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477000" y="2743200"/>
            <a:ext cx="3352800" cy="3352800"/>
          </a:xfrm>
          <a:prstGeom prst="rect">
            <a:avLst/>
          </a:prstGeom>
          <a:noFill/>
        </p:spPr>
      </p:pic>
    </p:spTree>
    <p:extLst>
      <p:ext uri="{BB962C8B-B14F-4D97-AF65-F5344CB8AC3E}">
        <p14:creationId xmlns:p14="http://schemas.microsoft.com/office/powerpoint/2010/main" val="2166203912"/>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a typeface="MS PGothic" pitchFamily="34" charset="-128"/>
                <a:cs typeface="+mn-cs"/>
              </a:rPr>
              <a:t>Basic Marketing Plan: </a:t>
            </a:r>
            <a:br>
              <a:rPr lang="en-US" dirty="0">
                <a:ea typeface="MS PGothic" pitchFamily="34" charset="-128"/>
                <a:cs typeface="+mn-cs"/>
              </a:rPr>
            </a:br>
            <a:r>
              <a:rPr lang="en-US" dirty="0">
                <a:ea typeface="MS PGothic" pitchFamily="34" charset="-128"/>
                <a:cs typeface="+mn-cs"/>
              </a:rPr>
              <a:t>Online Components</a:t>
            </a:r>
          </a:p>
        </p:txBody>
      </p:sp>
      <p:sp>
        <p:nvSpPr>
          <p:cNvPr id="28674" name="Rectangle 3"/>
          <p:cNvSpPr>
            <a:spLocks noGrp="1"/>
          </p:cNvSpPr>
          <p:nvPr>
            <p:ph idx="1"/>
          </p:nvPr>
        </p:nvSpPr>
        <p:spPr/>
        <p:txBody>
          <a:bodyPr/>
          <a:lstStyle/>
          <a:p>
            <a:pPr marL="457200" indent="-457200"/>
            <a:r>
              <a:rPr lang="en-US" sz="2800" dirty="0" smtClean="0">
                <a:latin typeface="+mn-lt"/>
                <a:ea typeface="ＭＳ Ｐゴシック"/>
                <a:cs typeface="ＭＳ Ｐゴシック"/>
              </a:rPr>
              <a:t>Personal website with IDX </a:t>
            </a:r>
          </a:p>
          <a:p>
            <a:pPr marL="457200" indent="-457200"/>
            <a:r>
              <a:rPr lang="en-US" sz="2800" dirty="0" smtClean="0">
                <a:latin typeface="+mn-lt"/>
                <a:ea typeface="ＭＳ Ｐゴシック"/>
                <a:cs typeface="ＭＳ Ｐゴシック"/>
              </a:rPr>
              <a:t>Better Homes and Gardens ® Real Estate CRM Tool</a:t>
            </a:r>
          </a:p>
          <a:p>
            <a:pPr marL="914400" lvl="1" indent="-457200"/>
            <a:r>
              <a:rPr lang="en-US" dirty="0" smtClean="0">
                <a:ea typeface="ＭＳ Ｐゴシック"/>
                <a:cs typeface="ＭＳ Ｐゴシック"/>
              </a:rPr>
              <a:t>Email marketing (e-Cards/e-Newsletters) templates, and</a:t>
            </a:r>
          </a:p>
          <a:p>
            <a:pPr marL="914400" lvl="1" indent="-457200"/>
            <a:r>
              <a:rPr lang="en-US" dirty="0" smtClean="0">
                <a:ea typeface="ＭＳ Ｐゴシック"/>
                <a:cs typeface="ＭＳ Ｐゴシック"/>
              </a:rPr>
              <a:t>Social share templates/samples</a:t>
            </a:r>
          </a:p>
          <a:p>
            <a:pPr marL="457200" indent="-457200"/>
            <a:r>
              <a:rPr lang="en-US" sz="2800" dirty="0" smtClean="0">
                <a:latin typeface="+mn-lt"/>
                <a:ea typeface="ＭＳ Ｐゴシック"/>
                <a:cs typeface="ＭＳ Ｐゴシック"/>
              </a:rPr>
              <a:t>Market reports</a:t>
            </a:r>
          </a:p>
          <a:p>
            <a:pPr marL="914400" lvl="1" indent="-457200"/>
            <a:r>
              <a:rPr lang="en-US" dirty="0" smtClean="0">
                <a:ea typeface="ＭＳ Ｐゴシック"/>
                <a:cs typeface="ＭＳ Ｐゴシック"/>
              </a:rPr>
              <a:t>Learn how to create a one-page market snapshot from your MLS, or </a:t>
            </a:r>
          </a:p>
          <a:p>
            <a:pPr marL="914400" lvl="1" indent="-457200"/>
            <a:r>
              <a:rPr lang="en-US" dirty="0" smtClean="0">
                <a:ea typeface="ＭＳ Ｐゴシック"/>
                <a:cs typeface="ＭＳ Ｐゴシック"/>
              </a:rPr>
              <a:t>Use another service to achieve this result – Altos, Top Producer, Realtor Property Resource (RPR) etc.</a:t>
            </a:r>
          </a:p>
        </p:txBody>
      </p:sp>
    </p:spTree>
    <p:extLst>
      <p:ext uri="{BB962C8B-B14F-4D97-AF65-F5344CB8AC3E}">
        <p14:creationId xmlns:p14="http://schemas.microsoft.com/office/powerpoint/2010/main" val="3140715856"/>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a typeface="MS PGothic" pitchFamily="34" charset="-128"/>
                <a:cs typeface="+mn-cs"/>
              </a:rPr>
              <a:t>Basic Marketing Plan: </a:t>
            </a:r>
            <a:br>
              <a:rPr lang="en-US" dirty="0">
                <a:ea typeface="MS PGothic" pitchFamily="34" charset="-128"/>
                <a:cs typeface="+mn-cs"/>
              </a:rPr>
            </a:br>
            <a:r>
              <a:rPr lang="en-US" dirty="0">
                <a:ea typeface="MS PGothic" pitchFamily="34" charset="-128"/>
                <a:cs typeface="+mn-cs"/>
              </a:rPr>
              <a:t>Online Components</a:t>
            </a:r>
          </a:p>
        </p:txBody>
      </p:sp>
      <p:sp>
        <p:nvSpPr>
          <p:cNvPr id="28674" name="Rectangle 3"/>
          <p:cNvSpPr>
            <a:spLocks noGrp="1"/>
          </p:cNvSpPr>
          <p:nvPr>
            <p:ph idx="1"/>
          </p:nvPr>
        </p:nvSpPr>
        <p:spPr/>
        <p:txBody>
          <a:bodyPr/>
          <a:lstStyle/>
          <a:p>
            <a:pPr marL="457200" indent="-457200"/>
            <a:r>
              <a:rPr lang="en-US" sz="2800" dirty="0" smtClean="0">
                <a:latin typeface="+mn-lt"/>
                <a:ea typeface="ＭＳ Ｐゴシック"/>
                <a:cs typeface="ＭＳ Ｐゴシック"/>
              </a:rPr>
              <a:t>Profile on Realtor.com, Trulia.com, Zillow.com</a:t>
            </a:r>
          </a:p>
          <a:p>
            <a:pPr marL="457200" indent="-457200"/>
            <a:r>
              <a:rPr lang="en-US" sz="2800" dirty="0" smtClean="0">
                <a:latin typeface="+mn-lt"/>
                <a:ea typeface="ＭＳ Ｐゴシック"/>
                <a:cs typeface="ＭＳ Ｐゴシック"/>
              </a:rPr>
              <a:t>Plan of attack for social media</a:t>
            </a:r>
          </a:p>
          <a:p>
            <a:pPr marL="914400" lvl="1" indent="-457200"/>
            <a:r>
              <a:rPr lang="en-US" sz="2800" dirty="0" smtClean="0">
                <a:latin typeface="+mn-lt"/>
                <a:ea typeface="ＭＳ Ｐゴシック"/>
                <a:cs typeface="ＭＳ Ｐゴシック"/>
              </a:rPr>
              <a:t>What sites will you use?  Why?</a:t>
            </a:r>
          </a:p>
          <a:p>
            <a:pPr marL="457200" indent="-457200"/>
            <a:r>
              <a:rPr lang="en-US" sz="2800" dirty="0" smtClean="0">
                <a:latin typeface="+mn-lt"/>
                <a:ea typeface="ＭＳ Ｐゴシック"/>
                <a:cs typeface="ＭＳ Ｐゴシック"/>
              </a:rPr>
              <a:t>Email Marketing with </a:t>
            </a:r>
            <a:r>
              <a:rPr lang="en-US" sz="2800" dirty="0" err="1" smtClean="0">
                <a:latin typeface="+mn-lt"/>
                <a:ea typeface="ＭＳ Ｐゴシック"/>
                <a:cs typeface="ＭＳ Ｐゴシック"/>
              </a:rPr>
              <a:t>PinPoint</a:t>
            </a:r>
            <a:endParaRPr lang="en-US" sz="2800" dirty="0" smtClean="0">
              <a:latin typeface="+mn-lt"/>
              <a:ea typeface="ＭＳ Ｐゴシック"/>
              <a:cs typeface="ＭＳ Ｐゴシック"/>
            </a:endParaRPr>
          </a:p>
        </p:txBody>
      </p:sp>
    </p:spTree>
    <p:extLst>
      <p:ext uri="{BB962C8B-B14F-4D97-AF65-F5344CB8AC3E}">
        <p14:creationId xmlns:p14="http://schemas.microsoft.com/office/powerpoint/2010/main" val="966441547"/>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7"/>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ea typeface="MS PGothic" pitchFamily="34" charset="-128"/>
                <a:cs typeface="+mn-cs"/>
              </a:rPr>
              <a:t>Marketing Plan Principles</a:t>
            </a:r>
          </a:p>
        </p:txBody>
      </p:sp>
      <p:sp>
        <p:nvSpPr>
          <p:cNvPr id="29699" name="Content Placeholder 8"/>
          <p:cNvSpPr>
            <a:spLocks noGrp="1"/>
          </p:cNvSpPr>
          <p:nvPr>
            <p:ph idx="1"/>
          </p:nvPr>
        </p:nvSpPr>
        <p:spPr/>
        <p:txBody>
          <a:bodyPr/>
          <a:lstStyle/>
          <a:p>
            <a:pPr eaLnBrk="1" hangingPunct="1"/>
            <a:r>
              <a:rPr lang="en-US" sz="2800" dirty="0" smtClean="0">
                <a:ea typeface="ＭＳ Ｐゴシック"/>
                <a:cs typeface="ＭＳ Ｐゴシック"/>
              </a:rPr>
              <a:t>Frequency is more important than reach </a:t>
            </a:r>
          </a:p>
          <a:p>
            <a:pPr eaLnBrk="1" hangingPunct="1"/>
            <a:r>
              <a:rPr lang="en-US" sz="2800" dirty="0" smtClean="0">
                <a:ea typeface="ＭＳ Ｐゴシック"/>
                <a:cs typeface="ＭＳ Ｐゴシック"/>
              </a:rPr>
              <a:t>Repetition is king</a:t>
            </a:r>
          </a:p>
          <a:p>
            <a:pPr eaLnBrk="1" hangingPunct="1"/>
            <a:r>
              <a:rPr lang="en-US" sz="2800" dirty="0" smtClean="0">
                <a:ea typeface="ＭＳ Ｐゴシック"/>
                <a:cs typeface="ＭＳ Ｐゴシック"/>
              </a:rPr>
              <a:t>Use more frequent communication at the beginning of the relationship </a:t>
            </a:r>
          </a:p>
          <a:p>
            <a:pPr eaLnBrk="1" hangingPunct="1"/>
            <a:r>
              <a:rPr lang="en-US" sz="2800" dirty="0" smtClean="0">
                <a:ea typeface="ＭＳ Ｐゴシック"/>
                <a:cs typeface="ＭＳ Ｐゴシック"/>
              </a:rPr>
              <a:t>What you do isn’t nearly as important as </a:t>
            </a:r>
            <a:br>
              <a:rPr lang="en-US" sz="2800" dirty="0" smtClean="0">
                <a:ea typeface="ＭＳ Ｐゴシック"/>
                <a:cs typeface="ＭＳ Ｐゴシック"/>
              </a:rPr>
            </a:br>
            <a:r>
              <a:rPr lang="en-US" sz="2800" dirty="0" smtClean="0">
                <a:ea typeface="ＭＳ Ｐゴシック"/>
                <a:cs typeface="ＭＳ Ｐゴシック"/>
              </a:rPr>
              <a:t>that you do it! </a:t>
            </a:r>
          </a:p>
          <a:p>
            <a:pPr eaLnBrk="1" hangingPunct="1"/>
            <a:endParaRPr lang="en-US" dirty="0" smtClean="0">
              <a:ea typeface="ＭＳ Ｐゴシック"/>
              <a:cs typeface="ＭＳ Ｐゴシック"/>
            </a:endParaRPr>
          </a:p>
          <a:p>
            <a:pPr eaLnBrk="1" hangingPunct="1">
              <a:buFontTx/>
              <a:buNone/>
            </a:pPr>
            <a:endParaRPr lang="en-US" dirty="0" smtClean="0">
              <a:ea typeface="ＭＳ Ｐゴシック"/>
              <a:cs typeface="ＭＳ Ｐゴシック"/>
            </a:endParaRPr>
          </a:p>
        </p:txBody>
      </p:sp>
    </p:spTree>
    <p:extLst>
      <p:ext uri="{BB962C8B-B14F-4D97-AF65-F5344CB8AC3E}">
        <p14:creationId xmlns:p14="http://schemas.microsoft.com/office/powerpoint/2010/main" val="75480461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7"/>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a typeface="MS PGothic" pitchFamily="34" charset="-128"/>
                <a:cs typeface="+mn-cs"/>
              </a:rPr>
              <a:t>Your Technology </a:t>
            </a:r>
            <a:r>
              <a:rPr lang="en-US" dirty="0" smtClean="0">
                <a:ea typeface="MS PGothic" pitchFamily="34" charset="-128"/>
                <a:cs typeface="+mn-cs"/>
              </a:rPr>
              <a:t>Plan</a:t>
            </a:r>
            <a:endParaRPr lang="en-US" dirty="0">
              <a:ea typeface="MS PGothic" pitchFamily="34" charset="-128"/>
              <a:cs typeface="+mn-cs"/>
            </a:endParaRPr>
          </a:p>
        </p:txBody>
      </p:sp>
      <p:sp>
        <p:nvSpPr>
          <p:cNvPr id="30722" name="Content Placeholder 8"/>
          <p:cNvSpPr>
            <a:spLocks noGrp="1"/>
          </p:cNvSpPr>
          <p:nvPr>
            <p:ph idx="1"/>
          </p:nvPr>
        </p:nvSpPr>
        <p:spPr>
          <a:xfrm>
            <a:off x="457200" y="1600200"/>
            <a:ext cx="4114800" cy="3962400"/>
          </a:xfrm>
        </p:spPr>
        <p:txBody>
          <a:bodyPr/>
          <a:lstStyle/>
          <a:p>
            <a:pPr eaLnBrk="1" hangingPunct="1"/>
            <a:r>
              <a:rPr lang="en-US" sz="2800" dirty="0">
                <a:ea typeface="ＭＳ Ｐゴシック"/>
                <a:cs typeface="ＭＳ Ｐゴシック"/>
              </a:rPr>
              <a:t>Part of your business plan</a:t>
            </a:r>
          </a:p>
          <a:p>
            <a:pPr eaLnBrk="1" hangingPunct="1"/>
            <a:r>
              <a:rPr lang="en-US" sz="2800" dirty="0">
                <a:ea typeface="ＭＳ Ｐゴシック"/>
                <a:cs typeface="ＭＳ Ｐゴシック"/>
              </a:rPr>
              <a:t>Why create it? </a:t>
            </a:r>
          </a:p>
          <a:p>
            <a:pPr lvl="1" eaLnBrk="1" hangingPunct="1"/>
            <a:r>
              <a:rPr lang="en-US" dirty="0" smtClean="0">
                <a:ea typeface="ＭＳ Ｐゴシック"/>
                <a:cs typeface="ＭＳ Ｐゴシック"/>
              </a:rPr>
              <a:t>So you can create a system and process </a:t>
            </a:r>
          </a:p>
          <a:p>
            <a:pPr lvl="1" eaLnBrk="1" hangingPunct="1"/>
            <a:r>
              <a:rPr lang="en-US" dirty="0" smtClean="0">
                <a:ea typeface="ＭＳ Ｐゴシック"/>
                <a:cs typeface="ＭＳ Ｐゴシック"/>
              </a:rPr>
              <a:t>To move faster and more efficiently </a:t>
            </a:r>
          </a:p>
          <a:p>
            <a:pPr lvl="1" eaLnBrk="1" hangingPunct="1"/>
            <a:r>
              <a:rPr lang="en-US" dirty="0" smtClean="0">
                <a:ea typeface="ＭＳ Ｐゴシック"/>
                <a:cs typeface="ＭＳ Ｐゴシック"/>
              </a:rPr>
              <a:t>To plan your budget </a:t>
            </a:r>
          </a:p>
          <a:p>
            <a:pPr eaLnBrk="1" hangingPunct="1">
              <a:buFontTx/>
              <a:buNone/>
            </a:pPr>
            <a:endParaRPr lang="en-US" dirty="0" smtClean="0">
              <a:ea typeface="ＭＳ Ｐゴシック"/>
              <a:cs typeface="ＭＳ Ｐゴシック"/>
            </a:endParaRPr>
          </a:p>
        </p:txBody>
      </p:sp>
      <p:sp>
        <p:nvSpPr>
          <p:cNvPr id="2" name="Rectangle 1"/>
          <p:cNvSpPr/>
          <p:nvPr/>
        </p:nvSpPr>
        <p:spPr>
          <a:xfrm>
            <a:off x="471542" y="5867400"/>
            <a:ext cx="5934638" cy="461665"/>
          </a:xfrm>
          <a:prstGeom prst="rect">
            <a:avLst/>
          </a:prstGeom>
        </p:spPr>
        <p:txBody>
          <a:bodyPr wrap="none">
            <a:spAutoFit/>
          </a:bodyPr>
          <a:lstStyle/>
          <a:p>
            <a:pPr eaLnBrk="1" hangingPunct="1">
              <a:buFontTx/>
              <a:buNone/>
            </a:pPr>
            <a:r>
              <a:rPr lang="en-US" sz="2400" dirty="0"/>
              <a:t>Report progress prior to sessions 3, </a:t>
            </a:r>
            <a:r>
              <a:rPr lang="en-US" sz="2400" dirty="0" smtClean="0"/>
              <a:t>5 </a:t>
            </a:r>
            <a:r>
              <a:rPr lang="en-US" sz="2400" dirty="0"/>
              <a:t>or 7</a:t>
            </a:r>
          </a:p>
        </p:txBody>
      </p:sp>
      <p:pic>
        <p:nvPicPr>
          <p:cNvPr id="6" name="Picture 4" descr="3 people with computer in group"/>
          <p:cNvPicPr>
            <a:picLocks noChangeAspect="1" noChangeArrowheads="1"/>
          </p:cNvPicPr>
          <p:nvPr/>
        </p:nvPicPr>
        <p:blipFill>
          <a:blip r:embed="rId3" cstate="print"/>
          <a:srcRect/>
          <a:stretch>
            <a:fillRect/>
          </a:stretch>
        </p:blipFill>
        <p:spPr bwMode="auto">
          <a:xfrm>
            <a:off x="5060577" y="1905000"/>
            <a:ext cx="3702424" cy="3200400"/>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1966178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a:xfrm>
            <a:off x="2057401" y="-8467"/>
            <a:ext cx="6594475" cy="1312333"/>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a typeface="MS PGothic" pitchFamily="34" charset="-128"/>
                <a:cs typeface="+mn-cs"/>
              </a:rPr>
              <a:t>Tools in your Technology Plan</a:t>
            </a:r>
          </a:p>
        </p:txBody>
      </p:sp>
      <p:sp>
        <p:nvSpPr>
          <p:cNvPr id="31746" name="Rectangle 3"/>
          <p:cNvSpPr>
            <a:spLocks noGrp="1"/>
          </p:cNvSpPr>
          <p:nvPr>
            <p:ph type="body" idx="1"/>
          </p:nvPr>
        </p:nvSpPr>
        <p:spPr>
          <a:xfrm>
            <a:off x="457200" y="1447800"/>
            <a:ext cx="4038600" cy="4728633"/>
          </a:xfrm>
        </p:spPr>
        <p:txBody>
          <a:bodyPr/>
          <a:lstStyle/>
          <a:p>
            <a:pPr>
              <a:lnSpc>
                <a:spcPct val="80000"/>
              </a:lnSpc>
            </a:pPr>
            <a:r>
              <a:rPr lang="en-US" dirty="0" smtClean="0">
                <a:ea typeface="ＭＳ Ｐゴシック"/>
                <a:cs typeface="ＭＳ Ｐゴシック"/>
              </a:rPr>
              <a:t>Laptop</a:t>
            </a:r>
          </a:p>
          <a:p>
            <a:pPr>
              <a:lnSpc>
                <a:spcPct val="80000"/>
              </a:lnSpc>
            </a:pPr>
            <a:r>
              <a:rPr lang="en-US" dirty="0" smtClean="0">
                <a:ea typeface="ＭＳ Ｐゴシック"/>
                <a:cs typeface="ＭＳ Ｐゴシック"/>
              </a:rPr>
              <a:t>Smartphone</a:t>
            </a:r>
          </a:p>
          <a:p>
            <a:pPr>
              <a:lnSpc>
                <a:spcPct val="80000"/>
              </a:lnSpc>
            </a:pPr>
            <a:r>
              <a:rPr lang="en-US" dirty="0" smtClean="0">
                <a:ea typeface="ＭＳ Ｐゴシック"/>
                <a:cs typeface="ＭＳ Ｐゴシック"/>
              </a:rPr>
              <a:t>Electronic signature software</a:t>
            </a:r>
          </a:p>
          <a:p>
            <a:pPr>
              <a:lnSpc>
                <a:spcPct val="80000"/>
              </a:lnSpc>
            </a:pPr>
            <a:r>
              <a:rPr lang="en-US" dirty="0" smtClean="0">
                <a:ea typeface="ＭＳ Ｐゴシック"/>
                <a:cs typeface="ＭＳ Ｐゴシック"/>
              </a:rPr>
              <a:t>CRM</a:t>
            </a:r>
          </a:p>
          <a:p>
            <a:pPr>
              <a:lnSpc>
                <a:spcPct val="80000"/>
              </a:lnSpc>
            </a:pPr>
            <a:r>
              <a:rPr lang="en-US" dirty="0" smtClean="0">
                <a:ea typeface="ＭＳ Ｐゴシック"/>
                <a:cs typeface="ＭＳ Ｐゴシック"/>
              </a:rPr>
              <a:t>System for market reports</a:t>
            </a:r>
          </a:p>
          <a:p>
            <a:pPr lvl="1">
              <a:lnSpc>
                <a:spcPct val="80000"/>
              </a:lnSpc>
            </a:pPr>
            <a:r>
              <a:rPr lang="en-US" sz="2000" dirty="0" smtClean="0">
                <a:ea typeface="ＭＳ Ｐゴシック"/>
                <a:cs typeface="ＭＳ Ｐゴシック"/>
              </a:rPr>
              <a:t>MLS, Altos Research,     Realtor Property Resource</a:t>
            </a:r>
          </a:p>
          <a:p>
            <a:pPr>
              <a:lnSpc>
                <a:spcPct val="80000"/>
              </a:lnSpc>
            </a:pPr>
            <a:r>
              <a:rPr lang="en-US" dirty="0" smtClean="0">
                <a:ea typeface="ＭＳ Ｐゴシック"/>
                <a:cs typeface="ＭＳ Ｐゴシック"/>
              </a:rPr>
              <a:t>Online storage and back-up services</a:t>
            </a:r>
            <a:endParaRPr lang="en-US" u="sng" dirty="0" smtClean="0">
              <a:ea typeface="ＭＳ Ｐゴシック"/>
              <a:cs typeface="ＭＳ Ｐゴシック"/>
            </a:endParaRPr>
          </a:p>
        </p:txBody>
      </p:sp>
      <p:sp>
        <p:nvSpPr>
          <p:cNvPr id="5" name="Rectangle 3"/>
          <p:cNvSpPr txBox="1">
            <a:spLocks/>
          </p:cNvSpPr>
          <p:nvPr/>
        </p:nvSpPr>
        <p:spPr bwMode="auto">
          <a:xfrm>
            <a:off x="4724400" y="1447800"/>
            <a:ext cx="4419600" cy="47286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ts val="3100"/>
              </a:lnSpc>
              <a:spcBef>
                <a:spcPts val="1800"/>
              </a:spcBef>
              <a:spcAft>
                <a:spcPct val="0"/>
              </a:spcAft>
              <a:buBlip>
                <a:blip r:embed="rId3"/>
              </a:buBlip>
              <a:defRPr sz="2400" kern="1200">
                <a:solidFill>
                  <a:srgbClr val="646464"/>
                </a:solidFill>
                <a:latin typeface="+mn-lt"/>
                <a:ea typeface="ＭＳ Ｐゴシック" pitchFamily="-107" charset="-128"/>
                <a:cs typeface="ＭＳ Ｐゴシック" pitchFamily="-107" charset="-128"/>
              </a:defRPr>
            </a:lvl1pPr>
            <a:lvl2pPr marL="800100" indent="-282575" algn="l" rtl="0" eaLnBrk="0" fontAlgn="base" hangingPunct="0">
              <a:spcBef>
                <a:spcPts val="600"/>
              </a:spcBef>
              <a:spcAft>
                <a:spcPct val="0"/>
              </a:spcAft>
              <a:buClr>
                <a:srgbClr val="339933"/>
              </a:buClr>
              <a:buFont typeface="Wingdings" pitchFamily="2" charset="2"/>
              <a:buChar char="§"/>
              <a:defRPr sz="2400" kern="1200">
                <a:solidFill>
                  <a:srgbClr val="646464"/>
                </a:solidFill>
                <a:latin typeface="+mn-lt"/>
                <a:ea typeface="ＭＳ Ｐゴシック" pitchFamily="-107" charset="-128"/>
                <a:cs typeface="ＭＳ Ｐゴシック"/>
              </a:defRPr>
            </a:lvl2pPr>
            <a:lvl3pPr marL="1257300" indent="-282575" algn="l" rtl="0" eaLnBrk="0" fontAlgn="base" hangingPunct="0">
              <a:spcBef>
                <a:spcPct val="20000"/>
              </a:spcBef>
              <a:spcAft>
                <a:spcPct val="0"/>
              </a:spcAft>
              <a:buClr>
                <a:srgbClr val="339933"/>
              </a:buClr>
              <a:buFont typeface="Arial" charset="0"/>
              <a:buChar char="•"/>
              <a:defRPr sz="2400" kern="1200">
                <a:solidFill>
                  <a:srgbClr val="646464"/>
                </a:solidFill>
                <a:latin typeface="+mn-lt"/>
                <a:ea typeface="ＭＳ Ｐゴシック" pitchFamily="-107" charset="-128"/>
                <a:cs typeface="ＭＳ Ｐゴシック"/>
              </a:defRPr>
            </a:lvl3pPr>
            <a:lvl4pPr marL="1546225" indent="342900" algn="l" rtl="0" eaLnBrk="0" fontAlgn="base" hangingPunct="0">
              <a:spcBef>
                <a:spcPct val="20000"/>
              </a:spcBef>
              <a:spcAft>
                <a:spcPct val="0"/>
              </a:spcAft>
              <a:buClr>
                <a:srgbClr val="339933"/>
              </a:buClr>
              <a:buFont typeface="Calibri" pitchFamily="34" charset="0"/>
              <a:buChar char="—"/>
              <a:defRPr sz="1600" kern="1200">
                <a:solidFill>
                  <a:srgbClr val="646464"/>
                </a:solidFill>
                <a:latin typeface="+mn-lt"/>
                <a:ea typeface="ＭＳ Ｐゴシック" pitchFamily="-107" charset="-128"/>
                <a:cs typeface="ＭＳ Ｐゴシック"/>
              </a:defRPr>
            </a:lvl4pPr>
            <a:lvl5pPr marL="2400300" indent="-282575" algn="l" rtl="0" eaLnBrk="0" fontAlgn="base" hangingPunct="0">
              <a:spcBef>
                <a:spcPct val="20000"/>
              </a:spcBef>
              <a:spcAft>
                <a:spcPct val="0"/>
              </a:spcAft>
              <a:buClr>
                <a:srgbClr val="339933"/>
              </a:buClr>
              <a:buFont typeface="Arial" charset="0"/>
              <a:buChar char="»"/>
              <a:defRPr sz="1400" kern="1200">
                <a:solidFill>
                  <a:srgbClr val="646464"/>
                </a:solidFill>
                <a:latin typeface="+mn-lt"/>
                <a:ea typeface="ＭＳ Ｐゴシック" pitchFamily="-107"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r>
              <a:rPr lang="en-US" sz="2800" dirty="0" smtClean="0">
                <a:ea typeface="ＭＳ Ｐゴシック"/>
                <a:cs typeface="ＭＳ Ｐゴシック"/>
              </a:rPr>
              <a:t>Your company may provide</a:t>
            </a:r>
            <a:r>
              <a:rPr lang="en-US" dirty="0" smtClean="0">
                <a:ea typeface="ＭＳ Ｐゴシック"/>
                <a:cs typeface="ＭＳ Ｐゴシック"/>
              </a:rPr>
              <a:t>:</a:t>
            </a:r>
          </a:p>
          <a:p>
            <a:pPr>
              <a:lnSpc>
                <a:spcPct val="80000"/>
              </a:lnSpc>
            </a:pPr>
            <a:r>
              <a:rPr lang="en-US" dirty="0" smtClean="0">
                <a:ea typeface="ＭＳ Ｐゴシック"/>
                <a:cs typeface="ＭＳ Ｐゴシック"/>
              </a:rPr>
              <a:t>Forms software</a:t>
            </a:r>
          </a:p>
          <a:p>
            <a:pPr>
              <a:lnSpc>
                <a:spcPct val="80000"/>
              </a:lnSpc>
            </a:pPr>
            <a:r>
              <a:rPr lang="en-US" dirty="0" smtClean="0">
                <a:ea typeface="ＭＳ Ｐゴシック"/>
                <a:cs typeface="ＭＳ Ｐゴシック"/>
              </a:rPr>
              <a:t>Presentations and tool for creation (Toolkit CMA)</a:t>
            </a:r>
          </a:p>
          <a:p>
            <a:pPr>
              <a:lnSpc>
                <a:spcPct val="80000"/>
              </a:lnSpc>
            </a:pPr>
            <a:r>
              <a:rPr lang="en-US" dirty="0" smtClean="0">
                <a:ea typeface="ＭＳ Ｐゴシック"/>
                <a:cs typeface="ＭＳ Ｐゴシック"/>
              </a:rPr>
              <a:t>Basic email and </a:t>
            </a:r>
            <a:br>
              <a:rPr lang="en-US" dirty="0" smtClean="0">
                <a:ea typeface="ＭＳ Ｐゴシック"/>
                <a:cs typeface="ＭＳ Ｐゴシック"/>
              </a:rPr>
            </a:br>
            <a:r>
              <a:rPr lang="en-US" dirty="0" smtClean="0">
                <a:ea typeface="ＭＳ Ｐゴシック"/>
                <a:cs typeface="ＭＳ Ｐゴシック"/>
              </a:rPr>
              <a:t>website/profile</a:t>
            </a:r>
          </a:p>
          <a:p>
            <a:pPr>
              <a:lnSpc>
                <a:spcPct val="80000"/>
              </a:lnSpc>
            </a:pPr>
            <a:r>
              <a:rPr lang="en-US" dirty="0" smtClean="0">
                <a:ea typeface="ＭＳ Ｐゴシック"/>
                <a:cs typeface="ＭＳ Ｐゴシック"/>
              </a:rPr>
              <a:t>Appointment Center</a:t>
            </a:r>
          </a:p>
          <a:p>
            <a:pPr>
              <a:lnSpc>
                <a:spcPct val="80000"/>
              </a:lnSpc>
            </a:pPr>
            <a:r>
              <a:rPr lang="en-US" dirty="0" smtClean="0">
                <a:ea typeface="ＭＳ Ｐゴシック"/>
                <a:cs typeface="ＭＳ Ｐゴシック"/>
              </a:rPr>
              <a:t>Lead Router</a:t>
            </a:r>
          </a:p>
        </p:txBody>
      </p:sp>
    </p:spTree>
    <p:extLst>
      <p:ext uri="{BB962C8B-B14F-4D97-AF65-F5344CB8AC3E}">
        <p14:creationId xmlns:p14="http://schemas.microsoft.com/office/powerpoint/2010/main" val="728613730"/>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a typeface="MS PGothic" pitchFamily="34" charset="-128"/>
                <a:cs typeface="+mn-cs"/>
              </a:rPr>
              <a:t>  Social Media and Your Business       </a:t>
            </a:r>
          </a:p>
        </p:txBody>
      </p:sp>
      <p:sp>
        <p:nvSpPr>
          <p:cNvPr id="32770" name="Rectangle 3"/>
          <p:cNvSpPr>
            <a:spLocks noGrp="1"/>
          </p:cNvSpPr>
          <p:nvPr>
            <p:ph idx="1"/>
          </p:nvPr>
        </p:nvSpPr>
        <p:spPr>
          <a:xfrm>
            <a:off x="457200" y="4191000"/>
            <a:ext cx="8229600" cy="2054352"/>
          </a:xfrm>
        </p:spPr>
        <p:txBody>
          <a:bodyPr/>
          <a:lstStyle/>
          <a:p>
            <a:pPr>
              <a:spcBef>
                <a:spcPts val="1200"/>
              </a:spcBef>
            </a:pPr>
            <a:r>
              <a:rPr lang="en-US" sz="2800" dirty="0" smtClean="0">
                <a:ea typeface="ＭＳ Ｐゴシック"/>
                <a:cs typeface="ＭＳ Ｐゴシック"/>
              </a:rPr>
              <a:t>Another form of communication; part of marketing</a:t>
            </a:r>
          </a:p>
          <a:p>
            <a:pPr>
              <a:spcBef>
                <a:spcPts val="1200"/>
              </a:spcBef>
            </a:pPr>
            <a:r>
              <a:rPr lang="en-US" sz="2800" dirty="0" smtClean="0">
                <a:ea typeface="ＭＳ Ｐゴシック"/>
                <a:cs typeface="ＭＳ Ｐゴシック"/>
              </a:rPr>
              <a:t>Share, collaborate, connect</a:t>
            </a:r>
          </a:p>
          <a:p>
            <a:pPr>
              <a:spcBef>
                <a:spcPts val="1200"/>
              </a:spcBef>
            </a:pPr>
            <a:r>
              <a:rPr lang="en-US" sz="2800" dirty="0">
                <a:ea typeface="ＭＳ Ｐゴシック"/>
                <a:cs typeface="ＭＳ Ｐゴシック"/>
              </a:rPr>
              <a:t>Will keep evolving</a:t>
            </a:r>
          </a:p>
          <a:p>
            <a:pPr>
              <a:spcBef>
                <a:spcPts val="1200"/>
              </a:spcBef>
            </a:pPr>
            <a:r>
              <a:rPr lang="en-US" sz="2800" dirty="0">
                <a:ea typeface="ＭＳ Ｐゴシック"/>
                <a:cs typeface="ＭＳ Ｐゴシック"/>
              </a:rPr>
              <a:t>Choose the appropriate method for your </a:t>
            </a:r>
            <a:r>
              <a:rPr lang="en-US" sz="2800" dirty="0" smtClean="0">
                <a:ea typeface="ＭＳ Ｐゴシック"/>
                <a:cs typeface="ＭＳ Ｐゴシック"/>
              </a:rPr>
              <a:t>client</a:t>
            </a:r>
          </a:p>
          <a:p>
            <a:endParaRPr lang="en-US" sz="2000" dirty="0" smtClean="0">
              <a:ea typeface="ＭＳ Ｐゴシック"/>
              <a:cs typeface="ＭＳ Ｐゴシック"/>
            </a:endParaRPr>
          </a:p>
        </p:txBody>
      </p:sp>
      <p:pic>
        <p:nvPicPr>
          <p:cNvPr id="32772" name="Picture 7" descr="social media"/>
          <p:cNvPicPr>
            <a:picLocks noChangeAspect="1" noChangeArrowheads="1"/>
          </p:cNvPicPr>
          <p:nvPr/>
        </p:nvPicPr>
        <p:blipFill>
          <a:blip r:embed="rId3" cstate="print"/>
          <a:srcRect/>
          <a:stretch>
            <a:fillRect/>
          </a:stretch>
        </p:blipFill>
        <p:spPr bwMode="auto">
          <a:xfrm>
            <a:off x="-152400" y="1391391"/>
            <a:ext cx="9372600" cy="2647209"/>
          </a:xfrm>
          <a:prstGeom prst="rect">
            <a:avLst/>
          </a:prstGeom>
          <a:noFill/>
          <a:ln w="9525">
            <a:noFill/>
            <a:miter lim="800000"/>
            <a:headEnd/>
            <a:tailEnd/>
          </a:ln>
        </p:spPr>
      </p:pic>
    </p:spTree>
    <p:extLst>
      <p:ext uri="{BB962C8B-B14F-4D97-AF65-F5344CB8AC3E}">
        <p14:creationId xmlns:p14="http://schemas.microsoft.com/office/powerpoint/2010/main" val="3166427567"/>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a typeface="MS PGothic" pitchFamily="34" charset="-128"/>
                <a:cs typeface="+mn-cs"/>
              </a:rPr>
              <a:t>Considerations Before You Begin</a:t>
            </a:r>
          </a:p>
        </p:txBody>
      </p:sp>
      <p:sp>
        <p:nvSpPr>
          <p:cNvPr id="33794" name="Rectangle 3"/>
          <p:cNvSpPr>
            <a:spLocks noGrp="1"/>
          </p:cNvSpPr>
          <p:nvPr>
            <p:ph idx="1"/>
          </p:nvPr>
        </p:nvSpPr>
        <p:spPr/>
        <p:txBody>
          <a:bodyPr/>
          <a:lstStyle/>
          <a:p>
            <a:r>
              <a:rPr lang="en-US" sz="2800" dirty="0" smtClean="0">
                <a:ea typeface="ＭＳ Ｐゴシック"/>
                <a:cs typeface="ＭＳ Ｐゴシック"/>
              </a:rPr>
              <a:t>My privacy and personal standards</a:t>
            </a:r>
          </a:p>
          <a:p>
            <a:r>
              <a:rPr lang="en-US" sz="2800" dirty="0" smtClean="0">
                <a:ea typeface="ＭＳ Ｐゴシック"/>
                <a:cs typeface="ＭＳ Ｐゴシック"/>
              </a:rPr>
              <a:t>REALTOR® Code of Ethics </a:t>
            </a:r>
            <a:r>
              <a:rPr lang="en-US" sz="1600" dirty="0" smtClean="0">
                <a:latin typeface="Arial" panose="020B0604020202020204" pitchFamily="34" charset="0"/>
                <a:ea typeface="ＭＳ Ｐゴシック"/>
                <a:cs typeface="Arial" panose="020B0604020202020204" pitchFamily="34" charset="0"/>
              </a:rPr>
              <a:t>(if applicable)</a:t>
            </a:r>
          </a:p>
          <a:p>
            <a:r>
              <a:rPr lang="en-US" sz="2800" dirty="0" smtClean="0">
                <a:ea typeface="ＭＳ Ｐゴシック"/>
                <a:cs typeface="ＭＳ Ｐゴシック"/>
              </a:rPr>
              <a:t>My brand’s advertising rules</a:t>
            </a:r>
          </a:p>
          <a:p>
            <a:r>
              <a:rPr lang="en-US" sz="2800" dirty="0" smtClean="0">
                <a:ea typeface="ＭＳ Ｐゴシック"/>
                <a:cs typeface="ＭＳ Ｐゴシック"/>
              </a:rPr>
              <a:t>My Office/Manager’s Internet policy</a:t>
            </a:r>
          </a:p>
        </p:txBody>
      </p:sp>
      <p:pic>
        <p:nvPicPr>
          <p:cNvPr id="33795" name="Picture 4" descr="2 people texting"/>
          <p:cNvPicPr>
            <a:picLocks noChangeAspect="1" noChangeArrowheads="1"/>
          </p:cNvPicPr>
          <p:nvPr/>
        </p:nvPicPr>
        <p:blipFill>
          <a:blip r:embed="rId3" cstate="print"/>
          <a:srcRect/>
          <a:stretch>
            <a:fillRect/>
          </a:stretch>
        </p:blipFill>
        <p:spPr bwMode="auto">
          <a:xfrm>
            <a:off x="6096000" y="3886200"/>
            <a:ext cx="2665269" cy="2438400"/>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808959044"/>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a typeface="MS PGothic" pitchFamily="34" charset="-128"/>
                <a:cs typeface="+mn-cs"/>
              </a:rPr>
              <a:t>Set Measurable Goals</a:t>
            </a:r>
          </a:p>
        </p:txBody>
      </p:sp>
      <p:sp>
        <p:nvSpPr>
          <p:cNvPr id="35842" name="Rectangle 3"/>
          <p:cNvSpPr>
            <a:spLocks noGrp="1"/>
          </p:cNvSpPr>
          <p:nvPr>
            <p:ph idx="1"/>
          </p:nvPr>
        </p:nvSpPr>
        <p:spPr>
          <a:xfrm>
            <a:off x="457200" y="1679448"/>
            <a:ext cx="8229600" cy="4645152"/>
          </a:xfrm>
        </p:spPr>
        <p:txBody>
          <a:bodyPr/>
          <a:lstStyle/>
          <a:p>
            <a:r>
              <a:rPr lang="en-US" sz="2800" dirty="0" smtClean="0">
                <a:ea typeface="ＭＳ Ｐゴシック"/>
                <a:cs typeface="ＭＳ Ｐゴシック"/>
              </a:rPr>
              <a:t>What type of followers/fans do you want?</a:t>
            </a:r>
          </a:p>
          <a:p>
            <a:r>
              <a:rPr lang="en-US" sz="2800" dirty="0" smtClean="0">
                <a:ea typeface="ＭＳ Ｐゴシック"/>
                <a:cs typeface="ＭＳ Ｐゴシック"/>
              </a:rPr>
              <a:t>What makes you unique? </a:t>
            </a:r>
          </a:p>
          <a:p>
            <a:pPr lvl="1"/>
            <a:r>
              <a:rPr lang="en-US" sz="2800" dirty="0" smtClean="0">
                <a:ea typeface="ＭＳ Ｐゴシック"/>
                <a:cs typeface="ＭＳ Ｐゴシック"/>
              </a:rPr>
              <a:t>Translate that in to your social media profiles</a:t>
            </a:r>
          </a:p>
          <a:p>
            <a:pPr lvl="1"/>
            <a:r>
              <a:rPr lang="en-US" sz="2800" dirty="0" smtClean="0">
                <a:ea typeface="ＭＳ Ｐゴシック"/>
                <a:cs typeface="ＭＳ Ｐゴシック"/>
              </a:rPr>
              <a:t>Your message should be consistent across </a:t>
            </a:r>
            <a:br>
              <a:rPr lang="en-US" sz="2800" dirty="0" smtClean="0">
                <a:ea typeface="ＭＳ Ｐゴシック"/>
                <a:cs typeface="ＭＳ Ｐゴシック"/>
              </a:rPr>
            </a:br>
            <a:r>
              <a:rPr lang="en-US" sz="2800" dirty="0" smtClean="0">
                <a:ea typeface="ＭＳ Ｐゴシック"/>
                <a:cs typeface="ＭＳ Ｐゴシック"/>
              </a:rPr>
              <a:t>all channels</a:t>
            </a:r>
          </a:p>
          <a:p>
            <a:r>
              <a:rPr lang="en-US" sz="2800" dirty="0" smtClean="0">
                <a:ea typeface="ＭＳ Ｐゴシック"/>
                <a:cs typeface="ＭＳ Ｐゴシック"/>
              </a:rPr>
              <a:t>How much time can you commit to managing your social media?</a:t>
            </a:r>
          </a:p>
          <a:p>
            <a:r>
              <a:rPr lang="en-US" sz="2800" dirty="0" smtClean="0">
                <a:ea typeface="ＭＳ Ｐゴシック"/>
                <a:cs typeface="ＭＳ Ｐゴシック"/>
              </a:rPr>
              <a:t>What results are you hoping to achieve?</a:t>
            </a:r>
          </a:p>
        </p:txBody>
      </p:sp>
    </p:spTree>
    <p:extLst>
      <p:ext uri="{BB962C8B-B14F-4D97-AF65-F5344CB8AC3E}">
        <p14:creationId xmlns:p14="http://schemas.microsoft.com/office/powerpoint/2010/main" val="2327439673"/>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a:lstStyle/>
          <a:p>
            <a:r>
              <a:rPr lang="en-US" dirty="0" smtClean="0"/>
              <a:t>Build Relationships</a:t>
            </a:r>
            <a:endParaRPr lang="en-US" dirty="0"/>
          </a:p>
        </p:txBody>
      </p:sp>
      <p:sp>
        <p:nvSpPr>
          <p:cNvPr id="3" name="Content Placeholder 2"/>
          <p:cNvSpPr>
            <a:spLocks noGrp="1"/>
          </p:cNvSpPr>
          <p:nvPr>
            <p:ph idx="1"/>
          </p:nvPr>
        </p:nvSpPr>
        <p:spPr>
          <a:xfrm>
            <a:off x="3754268" y="1600200"/>
            <a:ext cx="4932532" cy="4800600"/>
          </a:xfrm>
        </p:spPr>
        <p:txBody>
          <a:bodyPr/>
          <a:lstStyle/>
          <a:p>
            <a:r>
              <a:rPr lang="en-US" dirty="0">
                <a:latin typeface="Calibri" pitchFamily="34" charset="0"/>
              </a:rPr>
              <a:t>Don’t just share </a:t>
            </a:r>
            <a:r>
              <a:rPr lang="en-US" dirty="0" smtClean="0">
                <a:latin typeface="Calibri" pitchFamily="34" charset="0"/>
              </a:rPr>
              <a:t>links</a:t>
            </a:r>
          </a:p>
          <a:p>
            <a:r>
              <a:rPr lang="en-US" dirty="0">
                <a:latin typeface="Calibri" pitchFamily="34" charset="0"/>
              </a:rPr>
              <a:t>Don’t just rely on market </a:t>
            </a:r>
            <a:r>
              <a:rPr lang="en-US" dirty="0" smtClean="0">
                <a:latin typeface="Calibri" pitchFamily="34" charset="0"/>
              </a:rPr>
              <a:t>reports</a:t>
            </a:r>
          </a:p>
          <a:p>
            <a:r>
              <a:rPr lang="en-US" dirty="0">
                <a:latin typeface="Calibri" pitchFamily="34" charset="0"/>
              </a:rPr>
              <a:t>Share your personality; converse with </a:t>
            </a:r>
            <a:r>
              <a:rPr lang="en-US" dirty="0" smtClean="0">
                <a:latin typeface="Calibri" pitchFamily="34" charset="0"/>
              </a:rPr>
              <a:t>others</a:t>
            </a:r>
          </a:p>
          <a:p>
            <a:r>
              <a:rPr lang="en-US" dirty="0">
                <a:latin typeface="Calibri" pitchFamily="34" charset="0"/>
              </a:rPr>
              <a:t>Respond to all </a:t>
            </a:r>
            <a:r>
              <a:rPr lang="en-US" dirty="0" smtClean="0">
                <a:latin typeface="Calibri" pitchFamily="34" charset="0"/>
              </a:rPr>
              <a:t>comments</a:t>
            </a:r>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p>
        </p:txBody>
      </p:sp>
      <p:pic>
        <p:nvPicPr>
          <p:cNvPr id="30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897" y="3131754"/>
            <a:ext cx="3449468"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rot="21028798">
            <a:off x="699122" y="5300993"/>
            <a:ext cx="3619811" cy="462536"/>
          </a:xfrm>
          <a:prstGeom prst="ellipse">
            <a:avLst/>
          </a:prstGeom>
          <a:solidFill>
            <a:schemeClr val="bg1">
              <a:lumMod val="8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125003"/>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a typeface="MS PGothic" pitchFamily="34" charset="-128"/>
                <a:cs typeface="+mn-cs"/>
              </a:rPr>
              <a:t>The How, Why, and </a:t>
            </a:r>
            <a:r>
              <a:rPr lang="en-US" dirty="0" smtClean="0">
                <a:ea typeface="MS PGothic" pitchFamily="34" charset="-128"/>
                <a:cs typeface="+mn-cs"/>
              </a:rPr>
              <a:t>What</a:t>
            </a:r>
            <a:br>
              <a:rPr lang="en-US" dirty="0" smtClean="0">
                <a:ea typeface="MS PGothic" pitchFamily="34" charset="-128"/>
                <a:cs typeface="+mn-cs"/>
              </a:rPr>
            </a:br>
            <a:r>
              <a:rPr lang="en-US" dirty="0" smtClean="0">
                <a:ea typeface="MS PGothic" pitchFamily="34" charset="-128"/>
                <a:cs typeface="+mn-cs"/>
              </a:rPr>
              <a:t>of </a:t>
            </a:r>
            <a:r>
              <a:rPr lang="en-US" dirty="0">
                <a:ea typeface="MS PGothic" pitchFamily="34" charset="-128"/>
                <a:cs typeface="+mn-cs"/>
              </a:rPr>
              <a:t>Social Media</a:t>
            </a:r>
          </a:p>
        </p:txBody>
      </p:sp>
      <p:sp>
        <p:nvSpPr>
          <p:cNvPr id="34818" name="Rectangle 3"/>
          <p:cNvSpPr>
            <a:spLocks noGrp="1"/>
          </p:cNvSpPr>
          <p:nvPr>
            <p:ph idx="1"/>
          </p:nvPr>
        </p:nvSpPr>
        <p:spPr/>
        <p:txBody>
          <a:bodyPr/>
          <a:lstStyle/>
          <a:p>
            <a:pPr marL="457200" indent="-457200">
              <a:buFontTx/>
              <a:buAutoNum type="arabicPeriod"/>
            </a:pPr>
            <a:r>
              <a:rPr lang="en-US" sz="2800" dirty="0" smtClean="0">
                <a:ea typeface="ＭＳ Ｐゴシック"/>
                <a:cs typeface="ＭＳ Ｐゴシック"/>
              </a:rPr>
              <a:t>Set measureable goals</a:t>
            </a:r>
          </a:p>
          <a:p>
            <a:pPr marL="457200" indent="-457200">
              <a:buFontTx/>
              <a:buAutoNum type="arabicPeriod"/>
            </a:pPr>
            <a:r>
              <a:rPr lang="en-US" sz="2800" dirty="0" smtClean="0">
                <a:ea typeface="ＭＳ Ｐゴシック"/>
                <a:cs typeface="ＭＳ Ｐゴシック"/>
              </a:rPr>
              <a:t>Start listening</a:t>
            </a:r>
          </a:p>
          <a:p>
            <a:pPr marL="457200" indent="-457200">
              <a:buFontTx/>
              <a:buAutoNum type="arabicPeriod"/>
            </a:pPr>
            <a:r>
              <a:rPr lang="en-US" sz="2800" dirty="0" smtClean="0">
                <a:ea typeface="ＭＳ Ｐゴシック"/>
                <a:cs typeface="ＭＳ Ｐゴシック"/>
              </a:rPr>
              <a:t>Build relationships</a:t>
            </a:r>
          </a:p>
          <a:p>
            <a:pPr marL="457200" indent="-457200">
              <a:buFontTx/>
              <a:buAutoNum type="arabicPeriod"/>
            </a:pPr>
            <a:r>
              <a:rPr lang="en-US" sz="2800" dirty="0" smtClean="0">
                <a:ea typeface="ＭＳ Ｐゴシック"/>
                <a:cs typeface="ＭＳ Ｐゴシック"/>
              </a:rPr>
              <a:t>Share interesting content</a:t>
            </a:r>
          </a:p>
          <a:p>
            <a:pPr marL="457200" indent="-457200">
              <a:buFontTx/>
              <a:buAutoNum type="arabicPeriod"/>
            </a:pPr>
            <a:r>
              <a:rPr lang="en-US" sz="2800" dirty="0" smtClean="0">
                <a:ea typeface="ＭＳ Ｐゴシック"/>
                <a:cs typeface="ＭＳ Ｐゴシック"/>
              </a:rPr>
              <a:t>Get out and engage</a:t>
            </a:r>
          </a:p>
          <a:p>
            <a:pPr marL="457200" indent="-457200">
              <a:buFontTx/>
              <a:buAutoNum type="arabicPeriod"/>
            </a:pPr>
            <a:r>
              <a:rPr lang="en-US" sz="2800" dirty="0" smtClean="0">
                <a:ea typeface="ＭＳ Ｐゴシック"/>
                <a:cs typeface="ＭＳ Ｐゴシック"/>
              </a:rPr>
              <a:t>Get local </a:t>
            </a:r>
          </a:p>
        </p:txBody>
      </p:sp>
      <p:pic>
        <p:nvPicPr>
          <p:cNvPr id="34822" name="Picture 4" descr="DownloadedFile.jpeg"/>
          <p:cNvPicPr>
            <a:picLocks noChangeAspect="1"/>
          </p:cNvPicPr>
          <p:nvPr/>
        </p:nvPicPr>
        <p:blipFill>
          <a:blip r:embed="rId3" cstate="print"/>
          <a:srcRect/>
          <a:stretch>
            <a:fillRect/>
          </a:stretch>
        </p:blipFill>
        <p:spPr bwMode="auto">
          <a:xfrm>
            <a:off x="5105400" y="1676400"/>
            <a:ext cx="3556000" cy="1554923"/>
          </a:xfrm>
          <a:prstGeom prst="rect">
            <a:avLst/>
          </a:prstGeom>
          <a:noFill/>
          <a:ln w="9525">
            <a:noFill/>
            <a:miter lim="800000"/>
            <a:headEnd/>
            <a:tailEnd/>
          </a:ln>
        </p:spPr>
      </p:pic>
      <p:pic>
        <p:nvPicPr>
          <p:cNvPr id="34823" name="Picture 4" descr="DownloadedFile.jpeg"/>
          <p:cNvPicPr>
            <a:picLocks noChangeAspect="1"/>
          </p:cNvPicPr>
          <p:nvPr/>
        </p:nvPicPr>
        <p:blipFill>
          <a:blip r:embed="rId4" cstate="print"/>
          <a:srcRect/>
          <a:stretch>
            <a:fillRect/>
          </a:stretch>
        </p:blipFill>
        <p:spPr bwMode="auto">
          <a:xfrm>
            <a:off x="5143500" y="4612217"/>
            <a:ext cx="3479800" cy="1255183"/>
          </a:xfrm>
          <a:prstGeom prst="rect">
            <a:avLst/>
          </a:prstGeom>
          <a:noFill/>
          <a:ln w="9525">
            <a:noFill/>
            <a:miter lim="800000"/>
            <a:headEnd/>
            <a:tailEnd/>
          </a:ln>
        </p:spPr>
      </p:pic>
      <p:pic>
        <p:nvPicPr>
          <p:cNvPr id="34824" name="Picture 4" descr="DownloadedFile.jpeg"/>
          <p:cNvPicPr>
            <a:picLocks noChangeAspect="1"/>
          </p:cNvPicPr>
          <p:nvPr/>
        </p:nvPicPr>
        <p:blipFill>
          <a:blip r:embed="rId5" cstate="print"/>
          <a:srcRect/>
          <a:stretch>
            <a:fillRect/>
          </a:stretch>
        </p:blipFill>
        <p:spPr bwMode="auto">
          <a:xfrm>
            <a:off x="5110348" y="3109383"/>
            <a:ext cx="3546104" cy="1502834"/>
          </a:xfrm>
          <a:prstGeom prst="rect">
            <a:avLst/>
          </a:prstGeom>
          <a:noFill/>
          <a:ln w="9525">
            <a:noFill/>
            <a:miter lim="800000"/>
            <a:headEnd/>
            <a:tailEnd/>
          </a:ln>
        </p:spPr>
      </p:pic>
    </p:spTree>
    <p:extLst>
      <p:ext uri="{BB962C8B-B14F-4D97-AF65-F5344CB8AC3E}">
        <p14:creationId xmlns:p14="http://schemas.microsoft.com/office/powerpoint/2010/main" val="2289776953"/>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8"/>
          <p:cNvSpPr>
            <a:spLocks noGrp="1"/>
          </p:cNvSpPr>
          <p:nvPr>
            <p:ph idx="1"/>
          </p:nvPr>
        </p:nvSpPr>
        <p:spPr>
          <a:xfrm>
            <a:off x="838200" y="1524000"/>
            <a:ext cx="7543800" cy="4495800"/>
          </a:xfrm>
        </p:spPr>
        <p:txBody>
          <a:bodyPr/>
          <a:lstStyle/>
          <a:p>
            <a:pPr eaLnBrk="1" hangingPunct="1">
              <a:spcAft>
                <a:spcPts val="600"/>
              </a:spcAft>
            </a:pPr>
            <a:r>
              <a:rPr lang="en-US" dirty="0" smtClean="0">
                <a:ea typeface="ＭＳ Ｐゴシック"/>
                <a:cs typeface="ＭＳ Ｐゴシック"/>
              </a:rPr>
              <a:t>Create a follow-up system to assure your work pays off</a:t>
            </a:r>
          </a:p>
          <a:p>
            <a:pPr eaLnBrk="1" hangingPunct="1">
              <a:spcAft>
                <a:spcPts val="600"/>
              </a:spcAft>
            </a:pPr>
            <a:r>
              <a:rPr lang="en-US" dirty="0" smtClean="0">
                <a:ea typeface="ＭＳ Ｐゴシック"/>
                <a:cs typeface="ＭＳ Ｐゴシック"/>
              </a:rPr>
              <a:t>Be able to attach features to benefits </a:t>
            </a:r>
          </a:p>
          <a:p>
            <a:pPr eaLnBrk="1" hangingPunct="1">
              <a:spcAft>
                <a:spcPts val="600"/>
              </a:spcAft>
            </a:pPr>
            <a:r>
              <a:rPr lang="en-US" dirty="0" smtClean="0">
                <a:ea typeface="ＭＳ Ｐゴシック"/>
                <a:cs typeface="ＭＳ Ｐゴシック"/>
              </a:rPr>
              <a:t>Be able to craft a sales call to your best source of leads </a:t>
            </a:r>
          </a:p>
          <a:p>
            <a:pPr eaLnBrk="1" hangingPunct="1">
              <a:spcAft>
                <a:spcPts val="600"/>
              </a:spcAft>
            </a:pPr>
            <a:r>
              <a:rPr lang="en-US" dirty="0" smtClean="0">
                <a:ea typeface="ＭＳ Ｐゴシック"/>
                <a:cs typeface="ＭＳ Ｐゴシック"/>
              </a:rPr>
              <a:t>Be able to craft a dialogue for circle prospecting </a:t>
            </a:r>
          </a:p>
          <a:p>
            <a:pPr eaLnBrk="1" hangingPunct="1">
              <a:spcAft>
                <a:spcPts val="600"/>
              </a:spcAft>
            </a:pPr>
            <a:r>
              <a:rPr lang="en-US" dirty="0" smtClean="0">
                <a:ea typeface="ＭＳ Ｐゴシック"/>
                <a:cs typeface="ＭＳ Ｐゴシック"/>
              </a:rPr>
              <a:t>Create your marketing (including social media) and technology plans </a:t>
            </a:r>
          </a:p>
        </p:txBody>
      </p:sp>
      <p:sp>
        <p:nvSpPr>
          <p:cNvPr id="7" name="Title 4"/>
          <p:cNvSpPr>
            <a:spLocks noGrp="1"/>
          </p:cNvSpPr>
          <p:nvPr>
            <p:ph type="title"/>
          </p:nvPr>
        </p:nvSpPr>
        <p:spPr>
          <a:xfrm>
            <a:off x="2133600" y="228600"/>
            <a:ext cx="6938962" cy="1143000"/>
          </a:xfrm>
        </p:spPr>
        <p:txBody>
          <a:bodyPr/>
          <a:lstStyle/>
          <a:p>
            <a:pPr eaLnBrk="1" hangingPunct="1"/>
            <a:r>
              <a:rPr lang="en-US" dirty="0" smtClean="0">
                <a:latin typeface="Rockwell"/>
              </a:rPr>
              <a:t>Goals of This Session</a:t>
            </a:r>
            <a:br>
              <a:rPr lang="en-US" dirty="0" smtClean="0">
                <a:latin typeface="Rockwell"/>
              </a:rPr>
            </a:br>
            <a:r>
              <a:rPr sz="2000" i="1" dirty="0" smtClean="0">
                <a:latin typeface="Rockwell"/>
              </a:rPr>
              <a:t>At the end of this session, you’ll have the tools to:  </a:t>
            </a:r>
          </a:p>
        </p:txBody>
      </p:sp>
    </p:spTree>
    <p:extLst>
      <p:ext uri="{BB962C8B-B14F-4D97-AF65-F5344CB8AC3E}">
        <p14:creationId xmlns:p14="http://schemas.microsoft.com/office/powerpoint/2010/main" val="223149728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a typeface="MS PGothic" pitchFamily="34" charset="-128"/>
                <a:cs typeface="+mn-cs"/>
              </a:rPr>
              <a:t>Create Conversation</a:t>
            </a:r>
          </a:p>
        </p:txBody>
      </p:sp>
      <p:sp>
        <p:nvSpPr>
          <p:cNvPr id="40962" name="Rectangle 3"/>
          <p:cNvSpPr>
            <a:spLocks noGrp="1"/>
          </p:cNvSpPr>
          <p:nvPr>
            <p:ph idx="1"/>
          </p:nvPr>
        </p:nvSpPr>
        <p:spPr>
          <a:xfrm>
            <a:off x="457200" y="1447800"/>
            <a:ext cx="8458200" cy="4800600"/>
          </a:xfrm>
        </p:spPr>
        <p:txBody>
          <a:bodyPr/>
          <a:lstStyle/>
          <a:p>
            <a:pPr marL="0" indent="0">
              <a:buNone/>
            </a:pPr>
            <a:r>
              <a:rPr lang="en-US" dirty="0">
                <a:ea typeface="ＭＳ Ｐゴシック"/>
                <a:cs typeface="ＭＳ Ｐゴシック"/>
              </a:rPr>
              <a:t>It’s more important to converse with others than to simply post </a:t>
            </a:r>
            <a:r>
              <a:rPr lang="en-US" dirty="0" smtClean="0">
                <a:ea typeface="ＭＳ Ｐゴシック"/>
                <a:cs typeface="ＭＳ Ｐゴシック"/>
              </a:rPr>
              <a:t>listings. Your content </a:t>
            </a:r>
            <a:r>
              <a:rPr lang="en-US" dirty="0">
                <a:ea typeface="ＭＳ Ｐゴシック"/>
                <a:cs typeface="ＭＳ Ｐゴシック"/>
              </a:rPr>
              <a:t>should consist of:</a:t>
            </a:r>
          </a:p>
          <a:p>
            <a:pPr>
              <a:lnSpc>
                <a:spcPts val="2880"/>
              </a:lnSpc>
              <a:spcBef>
                <a:spcPts val="600"/>
              </a:spcBef>
            </a:pPr>
            <a:r>
              <a:rPr lang="en-US" dirty="0" smtClean="0">
                <a:ea typeface="ＭＳ Ｐゴシック"/>
                <a:cs typeface="ＭＳ Ｐゴシック"/>
              </a:rPr>
              <a:t>20% linking to your content </a:t>
            </a:r>
          </a:p>
          <a:p>
            <a:pPr lvl="1">
              <a:lnSpc>
                <a:spcPts val="2880"/>
              </a:lnSpc>
              <a:spcBef>
                <a:spcPts val="600"/>
              </a:spcBef>
            </a:pPr>
            <a:r>
              <a:rPr lang="en-US" sz="2000" dirty="0" smtClean="0">
                <a:ea typeface="ＭＳ Ｐゴシック"/>
                <a:cs typeface="ＭＳ Ｐゴシック"/>
              </a:rPr>
              <a:t>Market stats, neighborhood photos and videos, real estate FAQ’s</a:t>
            </a:r>
          </a:p>
          <a:p>
            <a:pPr>
              <a:lnSpc>
                <a:spcPts val="2880"/>
              </a:lnSpc>
              <a:spcBef>
                <a:spcPts val="600"/>
              </a:spcBef>
            </a:pPr>
            <a:r>
              <a:rPr lang="en-US" dirty="0" smtClean="0">
                <a:ea typeface="ＭＳ Ｐゴシック"/>
                <a:cs typeface="ＭＳ Ｐゴシック"/>
              </a:rPr>
              <a:t>20% linking to other people’s content</a:t>
            </a:r>
          </a:p>
          <a:p>
            <a:pPr lvl="1">
              <a:lnSpc>
                <a:spcPts val="2880"/>
              </a:lnSpc>
              <a:spcBef>
                <a:spcPts val="600"/>
              </a:spcBef>
            </a:pPr>
            <a:r>
              <a:rPr lang="en-US" sz="2000" dirty="0" smtClean="0">
                <a:ea typeface="ＭＳ Ｐゴシック"/>
                <a:cs typeface="ＭＳ Ｐゴシック"/>
              </a:rPr>
              <a:t>Local sports team, restaurant, school district, government office, </a:t>
            </a:r>
            <a:br>
              <a:rPr lang="en-US" sz="2000" dirty="0" smtClean="0">
                <a:ea typeface="ＭＳ Ｐゴシック"/>
                <a:cs typeface="ＭＳ Ｐゴシック"/>
              </a:rPr>
            </a:br>
            <a:r>
              <a:rPr lang="en-US" sz="2000" dirty="0" smtClean="0">
                <a:ea typeface="ＭＳ Ｐゴシック"/>
                <a:cs typeface="ＭＳ Ｐゴシック"/>
              </a:rPr>
              <a:t>local blogger, reciprocal linking, etc.</a:t>
            </a:r>
          </a:p>
          <a:p>
            <a:pPr>
              <a:lnSpc>
                <a:spcPts val="2880"/>
              </a:lnSpc>
              <a:spcBef>
                <a:spcPts val="600"/>
              </a:spcBef>
            </a:pPr>
            <a:r>
              <a:rPr lang="en-US" dirty="0" smtClean="0">
                <a:ea typeface="ＭＳ Ｐゴシック"/>
                <a:cs typeface="ＭＳ Ｐゴシック"/>
              </a:rPr>
              <a:t>20% other business talk</a:t>
            </a:r>
          </a:p>
          <a:p>
            <a:pPr lvl="1">
              <a:lnSpc>
                <a:spcPts val="2880"/>
              </a:lnSpc>
              <a:spcBef>
                <a:spcPts val="600"/>
              </a:spcBef>
            </a:pPr>
            <a:r>
              <a:rPr lang="en-US" sz="2000" dirty="0">
                <a:ea typeface="ＭＳ Ｐゴシック"/>
              </a:rPr>
              <a:t>Industry news, brand updates</a:t>
            </a:r>
          </a:p>
          <a:p>
            <a:pPr>
              <a:lnSpc>
                <a:spcPts val="2880"/>
              </a:lnSpc>
              <a:spcBef>
                <a:spcPts val="600"/>
              </a:spcBef>
            </a:pPr>
            <a:r>
              <a:rPr lang="en-US" dirty="0" smtClean="0">
                <a:ea typeface="ＭＳ Ｐゴシック"/>
                <a:cs typeface="ＭＳ Ｐゴシック"/>
              </a:rPr>
              <a:t>40% personal talk and networking</a:t>
            </a:r>
          </a:p>
          <a:p>
            <a:pPr lvl="1">
              <a:lnSpc>
                <a:spcPts val="2880"/>
              </a:lnSpc>
              <a:spcBef>
                <a:spcPts val="600"/>
              </a:spcBef>
            </a:pPr>
            <a:r>
              <a:rPr lang="en-US" sz="2000" dirty="0">
                <a:ea typeface="ＭＳ Ｐゴシック"/>
              </a:rPr>
              <a:t>Ask </a:t>
            </a:r>
            <a:r>
              <a:rPr lang="en-US" sz="2000" dirty="0" smtClean="0">
                <a:ea typeface="ＭＳ Ｐゴシック"/>
              </a:rPr>
              <a:t>about followers</a:t>
            </a:r>
            <a:r>
              <a:rPr lang="en-US" sz="2000" dirty="0">
                <a:ea typeface="ＭＳ Ｐゴシック"/>
              </a:rPr>
              <a:t>’ </a:t>
            </a:r>
            <a:r>
              <a:rPr lang="en-US" sz="2000" dirty="0" smtClean="0">
                <a:ea typeface="ＭＳ Ｐゴシック"/>
              </a:rPr>
              <a:t>animals/kids - people </a:t>
            </a:r>
            <a:r>
              <a:rPr lang="en-US" sz="2000" dirty="0">
                <a:ea typeface="ＭＳ Ｐゴシック"/>
              </a:rPr>
              <a:t>love it </a:t>
            </a:r>
            <a:r>
              <a:rPr lang="en-US" sz="2000" dirty="0" smtClean="0">
                <a:ea typeface="ＭＳ Ｐゴシック"/>
              </a:rPr>
              <a:t>just </a:t>
            </a:r>
            <a:r>
              <a:rPr lang="en-US" sz="2000" dirty="0">
                <a:ea typeface="ＭＳ Ｐゴシック"/>
              </a:rPr>
              <a:t>as they do offline</a:t>
            </a:r>
          </a:p>
        </p:txBody>
      </p:sp>
    </p:spTree>
    <p:extLst>
      <p:ext uri="{BB962C8B-B14F-4D97-AF65-F5344CB8AC3E}">
        <p14:creationId xmlns:p14="http://schemas.microsoft.com/office/powerpoint/2010/main" val="2329200954"/>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a typeface="MS PGothic" pitchFamily="34" charset="-128"/>
                <a:cs typeface="+mn-cs"/>
              </a:rPr>
              <a:t>Detailed Information </a:t>
            </a:r>
          </a:p>
        </p:txBody>
      </p:sp>
      <p:sp>
        <p:nvSpPr>
          <p:cNvPr id="2" name="Content Placeholder 1"/>
          <p:cNvSpPr>
            <a:spLocks noGrp="1"/>
          </p:cNvSpPr>
          <p:nvPr>
            <p:ph idx="1"/>
          </p:nvPr>
        </p:nvSpPr>
        <p:spPr/>
        <p:txBody>
          <a:bodyPr/>
          <a:lstStyle/>
          <a:p>
            <a:r>
              <a:rPr lang="en-US" dirty="0" smtClean="0"/>
              <a:t>Your </a:t>
            </a:r>
            <a:r>
              <a:rPr lang="en-US" dirty="0" smtClean="0">
                <a:solidFill>
                  <a:schemeClr val="tx2">
                    <a:lumMod val="75000"/>
                  </a:schemeClr>
                </a:solidFill>
              </a:rPr>
              <a:t>pages 18-21 have </a:t>
            </a:r>
            <a:r>
              <a:rPr lang="en-US" dirty="0" smtClean="0"/>
              <a:t>detailed information on how to set goals and strategies for</a:t>
            </a:r>
          </a:p>
          <a:p>
            <a:pPr lvl="1"/>
            <a:r>
              <a:rPr lang="en-US" dirty="0" smtClean="0"/>
              <a:t>Facebook</a:t>
            </a:r>
          </a:p>
          <a:p>
            <a:pPr lvl="1"/>
            <a:r>
              <a:rPr lang="en-US" dirty="0" smtClean="0"/>
              <a:t>LinkedIn</a:t>
            </a:r>
          </a:p>
          <a:p>
            <a:pPr lvl="1"/>
            <a:r>
              <a:rPr lang="en-US" dirty="0"/>
              <a:t>T</a:t>
            </a:r>
            <a:r>
              <a:rPr lang="en-US" dirty="0" smtClean="0"/>
              <a:t>witter</a:t>
            </a:r>
          </a:p>
          <a:p>
            <a:pPr lvl="1"/>
            <a:r>
              <a:rPr lang="en-US" dirty="0" smtClean="0"/>
              <a:t>Blogging </a:t>
            </a:r>
            <a:endParaRPr lang="en-US" dirty="0"/>
          </a:p>
        </p:txBody>
      </p:sp>
      <p:pic>
        <p:nvPicPr>
          <p:cNvPr id="6" name="Picture 5" descr="DownloadedFile.jpeg"/>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3962400" y="2564966"/>
            <a:ext cx="4572000" cy="3819525"/>
          </a:xfrm>
          <a:prstGeom prst="rect">
            <a:avLst/>
          </a:prstGeom>
          <a:noFill/>
          <a:ln w="9525">
            <a:noFill/>
            <a:miter lim="800000"/>
            <a:headEnd/>
            <a:tailEnd/>
          </a:ln>
        </p:spPr>
      </p:pic>
    </p:spTree>
    <p:extLst>
      <p:ext uri="{BB962C8B-B14F-4D97-AF65-F5344CB8AC3E}">
        <p14:creationId xmlns:p14="http://schemas.microsoft.com/office/powerpoint/2010/main" val="926989710"/>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a typeface="MS PGothic" pitchFamily="34" charset="-128"/>
                <a:cs typeface="+mn-cs"/>
              </a:rPr>
              <a:t>Social Media Planner</a:t>
            </a:r>
          </a:p>
        </p:txBody>
      </p:sp>
      <p:graphicFrame>
        <p:nvGraphicFramePr>
          <p:cNvPr id="56578" name="Group 258"/>
          <p:cNvGraphicFramePr>
            <a:graphicFrameLocks noGrp="1"/>
          </p:cNvGraphicFramePr>
          <p:nvPr>
            <p:ph idx="1"/>
            <p:extLst>
              <p:ext uri="{D42A27DB-BD31-4B8C-83A1-F6EECF244321}">
                <p14:modId xmlns:p14="http://schemas.microsoft.com/office/powerpoint/2010/main" val="3294771028"/>
              </p:ext>
            </p:extLst>
          </p:nvPr>
        </p:nvGraphicFramePr>
        <p:xfrm>
          <a:off x="457200" y="1727200"/>
          <a:ext cx="8229600" cy="3530600"/>
        </p:xfrm>
        <a:graphic>
          <a:graphicData uri="http://schemas.openxmlformats.org/drawingml/2006/table">
            <a:tbl>
              <a:tblPr/>
              <a:tblGrid>
                <a:gridCol w="3352800"/>
                <a:gridCol w="679704"/>
                <a:gridCol w="687225"/>
                <a:gridCol w="711807"/>
                <a:gridCol w="788759"/>
                <a:gridCol w="692569"/>
                <a:gridCol w="658368"/>
                <a:gridCol w="658368"/>
              </a:tblGrid>
              <a:tr h="6286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646464"/>
                          </a:solidFill>
                          <a:effectLst/>
                          <a:latin typeface="+mn-lt"/>
                          <a:ea typeface="Times New Roman" pitchFamily="18" charset="0"/>
                          <a:cs typeface="Calibri" pitchFamily="34" charset="0"/>
                        </a:rPr>
                        <a:t>Daily Activities</a:t>
                      </a:r>
                      <a:endParaRPr kumimoji="0" lang="en-US" sz="1800" b="0" i="0" u="none" strike="noStrike" cap="none" normalizeH="0" baseline="0" dirty="0" smtClean="0">
                        <a:ln>
                          <a:noFill/>
                        </a:ln>
                        <a:solidFill>
                          <a:srgbClr val="646464"/>
                        </a:solidFill>
                        <a:effectLst/>
                        <a:latin typeface="+mn-lt"/>
                        <a:ea typeface="Times New Roman" pitchFamily="18" charset="0"/>
                        <a:cs typeface="Calibri" pitchFamily="34" charset="0"/>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646464"/>
                          </a:solidFill>
                          <a:effectLst/>
                          <a:latin typeface="+mn-lt"/>
                          <a:ea typeface="Times New Roman" pitchFamily="18" charset="0"/>
                          <a:cs typeface="Calibri" pitchFamily="34" charset="0"/>
                        </a:rPr>
                        <a:t>Mon</a:t>
                      </a:r>
                      <a:endParaRPr kumimoji="0" lang="en-US" sz="1800" b="0" i="0" u="none" strike="noStrike" cap="none" normalizeH="0" baseline="0" dirty="0" smtClean="0">
                        <a:ln>
                          <a:noFill/>
                        </a:ln>
                        <a:solidFill>
                          <a:srgbClr val="646464"/>
                        </a:solidFill>
                        <a:effectLst/>
                        <a:latin typeface="+mn-lt"/>
                        <a:ea typeface="Times New Roman" pitchFamily="18" charset="0"/>
                        <a:cs typeface="Calibri" pitchFamily="34" charset="0"/>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646464"/>
                          </a:solidFill>
                          <a:effectLst/>
                          <a:latin typeface="+mn-lt"/>
                          <a:ea typeface="Times New Roman" pitchFamily="18" charset="0"/>
                          <a:cs typeface="Calibri" pitchFamily="34" charset="0"/>
                        </a:rPr>
                        <a:t>Tues</a:t>
                      </a:r>
                      <a:endParaRPr kumimoji="0" lang="en-US" sz="1800" b="0" i="0" u="none" strike="noStrike" cap="none" normalizeH="0" baseline="0" dirty="0" smtClean="0">
                        <a:ln>
                          <a:noFill/>
                        </a:ln>
                        <a:solidFill>
                          <a:srgbClr val="646464"/>
                        </a:solidFill>
                        <a:effectLst/>
                        <a:latin typeface="+mn-lt"/>
                        <a:ea typeface="Times New Roman" pitchFamily="18" charset="0"/>
                        <a:cs typeface="Calibri" pitchFamily="34" charset="0"/>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solidFill>
                      <a:srgbClr val="E7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646464"/>
                          </a:solidFill>
                          <a:effectLst/>
                          <a:latin typeface="+mn-lt"/>
                          <a:ea typeface="Times New Roman" pitchFamily="18" charset="0"/>
                          <a:cs typeface="Calibri" pitchFamily="34" charset="0"/>
                        </a:rPr>
                        <a:t>Wed</a:t>
                      </a:r>
                      <a:endParaRPr kumimoji="0" lang="en-US" sz="1800" b="0" i="0" u="none" strike="noStrike" cap="none" normalizeH="0" baseline="0" dirty="0" smtClean="0">
                        <a:ln>
                          <a:noFill/>
                        </a:ln>
                        <a:solidFill>
                          <a:srgbClr val="646464"/>
                        </a:solidFill>
                        <a:effectLst/>
                        <a:latin typeface="+mn-lt"/>
                        <a:ea typeface="Times New Roman" pitchFamily="18" charset="0"/>
                        <a:cs typeface="Calibri" pitchFamily="34" charset="0"/>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646464"/>
                          </a:solidFill>
                          <a:effectLst/>
                          <a:latin typeface="+mn-lt"/>
                          <a:ea typeface="Times New Roman" pitchFamily="18" charset="0"/>
                          <a:cs typeface="Calibri" pitchFamily="34" charset="0"/>
                        </a:rPr>
                        <a:t>Thurs</a:t>
                      </a:r>
                      <a:endParaRPr kumimoji="0" lang="en-US" sz="1800" b="0" i="0" u="none" strike="noStrike" cap="none" normalizeH="0" baseline="0" dirty="0" smtClean="0">
                        <a:ln>
                          <a:noFill/>
                        </a:ln>
                        <a:solidFill>
                          <a:srgbClr val="646464"/>
                        </a:solidFill>
                        <a:effectLst/>
                        <a:latin typeface="+mn-lt"/>
                        <a:ea typeface="Times New Roman" pitchFamily="18" charset="0"/>
                        <a:cs typeface="Calibri" pitchFamily="34" charset="0"/>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solidFill>
                      <a:srgbClr val="E7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646464"/>
                          </a:solidFill>
                          <a:effectLst/>
                          <a:latin typeface="+mn-lt"/>
                          <a:ea typeface="Times New Roman" pitchFamily="18" charset="0"/>
                          <a:cs typeface="Calibri" pitchFamily="34" charset="0"/>
                        </a:rPr>
                        <a:t>Fri</a:t>
                      </a:r>
                      <a:endParaRPr kumimoji="0" lang="en-US" sz="1800" b="0" i="0" u="none" strike="noStrike" cap="none" normalizeH="0" baseline="0" dirty="0" smtClean="0">
                        <a:ln>
                          <a:noFill/>
                        </a:ln>
                        <a:solidFill>
                          <a:srgbClr val="646464"/>
                        </a:solidFill>
                        <a:effectLst/>
                        <a:latin typeface="+mn-lt"/>
                        <a:ea typeface="Times New Roman" pitchFamily="18" charset="0"/>
                        <a:cs typeface="Calibri" pitchFamily="34" charset="0"/>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646464"/>
                          </a:solidFill>
                          <a:effectLst/>
                          <a:latin typeface="+mn-lt"/>
                          <a:ea typeface="Times New Roman" pitchFamily="18" charset="0"/>
                          <a:cs typeface="Calibri" pitchFamily="34" charset="0"/>
                        </a:rPr>
                        <a:t>Sat</a:t>
                      </a:r>
                      <a:endParaRPr kumimoji="0" lang="en-US" sz="1800" b="0" i="0" u="none" strike="noStrike" cap="none" normalizeH="0" baseline="0" dirty="0" smtClean="0">
                        <a:ln>
                          <a:noFill/>
                        </a:ln>
                        <a:solidFill>
                          <a:srgbClr val="646464"/>
                        </a:solidFill>
                        <a:effectLst/>
                        <a:latin typeface="+mn-lt"/>
                        <a:ea typeface="Times New Roman" pitchFamily="18" charset="0"/>
                        <a:cs typeface="Calibri" pitchFamily="34" charset="0"/>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solidFill>
                      <a:srgbClr val="E7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646464"/>
                          </a:solidFill>
                          <a:effectLst/>
                          <a:latin typeface="+mn-lt"/>
                          <a:ea typeface="Times New Roman" pitchFamily="18" charset="0"/>
                          <a:cs typeface="Calibri" pitchFamily="34" charset="0"/>
                        </a:rPr>
                        <a:t>Sun</a:t>
                      </a:r>
                      <a:endParaRPr kumimoji="0" lang="en-US" sz="1800" b="0" i="0" u="none" strike="noStrike" cap="none" normalizeH="0" baseline="0" dirty="0" smtClean="0">
                        <a:ln>
                          <a:noFill/>
                        </a:ln>
                        <a:solidFill>
                          <a:srgbClr val="646464"/>
                        </a:solidFill>
                        <a:effectLst/>
                        <a:latin typeface="+mn-lt"/>
                        <a:ea typeface="Times New Roman" pitchFamily="18" charset="0"/>
                        <a:cs typeface="Calibri" pitchFamily="34" charset="0"/>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r>
              <a:tr h="539749">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46464"/>
                          </a:solidFill>
                          <a:effectLst/>
                          <a:latin typeface="+mn-lt"/>
                          <a:ea typeface="Times New Roman" pitchFamily="18" charset="0"/>
                          <a:cs typeface="Calibri" pitchFamily="34" charset="0"/>
                        </a:rPr>
                        <a:t>Post meaningful content </a:t>
                      </a: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1600" b="0" i="0" u="none" strike="noStrike" cap="none" normalizeH="0" baseline="0" dirty="0" smtClean="0">
                        <a:ln>
                          <a:noFill/>
                        </a:ln>
                        <a:solidFill>
                          <a:srgbClr val="646464"/>
                        </a:solidFill>
                        <a:effectLst/>
                        <a:latin typeface="+mn-lt"/>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solidFill>
                      <a:srgbClr val="E7E6E6"/>
                    </a:solid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dirty="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solidFill>
                      <a:srgbClr val="E7E6E6"/>
                    </a:solid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solidFill>
                      <a:srgbClr val="E7E6E6"/>
                    </a:solid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r>
              <a:tr h="685800">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46464"/>
                          </a:solidFill>
                          <a:effectLst/>
                          <a:latin typeface="+mn-lt"/>
                          <a:ea typeface="Times New Roman" pitchFamily="18" charset="0"/>
                          <a:cs typeface="Calibri" pitchFamily="34" charset="0"/>
                        </a:rPr>
                        <a:t>Engage 3 people you </a:t>
                      </a:r>
                      <a:br>
                        <a:rPr kumimoji="0" lang="en-US" sz="1800" b="0" i="0" u="none" strike="noStrike" cap="none" normalizeH="0" baseline="0" dirty="0" smtClean="0">
                          <a:ln>
                            <a:noFill/>
                          </a:ln>
                          <a:solidFill>
                            <a:srgbClr val="646464"/>
                          </a:solidFill>
                          <a:effectLst/>
                          <a:latin typeface="+mn-lt"/>
                          <a:ea typeface="Times New Roman" pitchFamily="18" charset="0"/>
                          <a:cs typeface="Calibri" pitchFamily="34" charset="0"/>
                        </a:rPr>
                      </a:br>
                      <a:r>
                        <a:rPr kumimoji="0" lang="en-US" sz="1800" b="0" i="0" u="none" strike="noStrike" cap="none" normalizeH="0" baseline="0" dirty="0" smtClean="0">
                          <a:ln>
                            <a:noFill/>
                          </a:ln>
                          <a:solidFill>
                            <a:srgbClr val="646464"/>
                          </a:solidFill>
                          <a:effectLst/>
                          <a:latin typeface="+mn-lt"/>
                          <a:ea typeface="Times New Roman" pitchFamily="18" charset="0"/>
                          <a:cs typeface="Calibri" pitchFamily="34" charset="0"/>
                        </a:rPr>
                        <a:t>already know</a:t>
                      </a: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1600" b="0" i="0" u="none" strike="noStrike" cap="none" normalizeH="0" baseline="0" dirty="0" smtClean="0">
                        <a:ln>
                          <a:noFill/>
                        </a:ln>
                        <a:solidFill>
                          <a:srgbClr val="646464"/>
                        </a:solidFill>
                        <a:effectLst/>
                        <a:latin typeface="+mn-lt"/>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dirty="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solidFill>
                      <a:srgbClr val="E7E6E6"/>
                    </a:solid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solidFill>
                      <a:srgbClr val="E7E6E6"/>
                    </a:solid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solidFill>
                      <a:srgbClr val="E7E6E6"/>
                    </a:solid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r>
              <a:tr h="838200">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46464"/>
                          </a:solidFill>
                          <a:effectLst/>
                          <a:latin typeface="+mn-lt"/>
                          <a:ea typeface="Times New Roman" pitchFamily="18" charset="0"/>
                          <a:cs typeface="Calibri" pitchFamily="34" charset="0"/>
                        </a:rPr>
                        <a:t>Make 3 relevant comments/responses</a:t>
                      </a: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1600" b="0" i="0" u="none" strike="noStrike" cap="none" normalizeH="0" baseline="0" smtClean="0">
                        <a:ln>
                          <a:noFill/>
                        </a:ln>
                        <a:solidFill>
                          <a:srgbClr val="646464"/>
                        </a:solidFill>
                        <a:effectLst/>
                        <a:latin typeface="+mn-lt"/>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dirty="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solidFill>
                      <a:srgbClr val="E7E6E6"/>
                    </a:solid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solidFill>
                      <a:srgbClr val="E7E6E6"/>
                    </a:solid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solidFill>
                      <a:srgbClr val="E7E6E6"/>
                    </a:solid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r>
              <a:tr h="838200">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46464"/>
                          </a:solidFill>
                          <a:effectLst/>
                          <a:latin typeface="+mn-lt"/>
                          <a:ea typeface="Times New Roman" pitchFamily="18" charset="0"/>
                          <a:cs typeface="Calibri" pitchFamily="34" charset="0"/>
                        </a:rPr>
                        <a:t>Reach out to 3 new people</a:t>
                      </a: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1600" b="0" i="0" u="none" strike="noStrike" cap="none" normalizeH="0" baseline="0" dirty="0" smtClean="0">
                        <a:ln>
                          <a:noFill/>
                        </a:ln>
                        <a:solidFill>
                          <a:srgbClr val="646464"/>
                        </a:solidFill>
                        <a:effectLst/>
                        <a:latin typeface="+mn-lt"/>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dirty="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solidFill>
                      <a:srgbClr val="E7E6E6"/>
                    </a:solid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solidFill>
                      <a:srgbClr val="E7E6E6"/>
                    </a:solid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solidFill>
                      <a:srgbClr val="E7E6E6"/>
                    </a:solidFill>
                  </a:tcPr>
                </a:tc>
                <a:tc>
                  <a:txBody>
                    <a:bodyPr/>
                    <a:lstStyle/>
                    <a:p>
                      <a:pPr marL="0" marR="0" lvl="0" indent="0" algn="l" defTabSz="914400" rtl="0" eaLnBrk="0" fontAlgn="base" latinLnBrk="0" hangingPunct="0">
                        <a:lnSpc>
                          <a:spcPct val="100000"/>
                        </a:lnSpc>
                        <a:spcBef>
                          <a:spcPts val="800"/>
                        </a:spcBef>
                        <a:spcAft>
                          <a:spcPct val="0"/>
                        </a:spcAft>
                        <a:buClrTx/>
                        <a:buSzTx/>
                        <a:buFontTx/>
                        <a:buNone/>
                        <a:tabLst/>
                      </a:pPr>
                      <a:endParaRPr kumimoji="0" lang="en-US" sz="2700" b="0" i="0" u="none" strike="noStrike" cap="none" normalizeH="0" baseline="0" dirty="0" smtClean="0">
                        <a:ln>
                          <a:noFill/>
                        </a:ln>
                        <a:solidFill>
                          <a:srgbClr val="646464"/>
                        </a:solidFill>
                        <a:effectLst/>
                        <a:latin typeface="Calibri" pitchFamily="34" charset="0"/>
                        <a:ea typeface="ＭＳ Ｐゴシック"/>
                        <a:cs typeface="ＭＳ Ｐゴシック"/>
                      </a:endParaRPr>
                    </a:p>
                  </a:txBody>
                  <a:tcPr marL="98755" marR="98755" marT="60960" marB="60960" horzOverflow="overflow">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lnTlToBr>
                      <a:noFill/>
                    </a:lnTlToBr>
                    <a:lnBlToTr>
                      <a:noFill/>
                    </a:lnBlToTr>
                    <a:noFill/>
                  </a:tcPr>
                </a:tc>
              </a:tr>
            </a:tbl>
          </a:graphicData>
        </a:graphic>
      </p:graphicFrame>
      <p:sp>
        <p:nvSpPr>
          <p:cNvPr id="48187" name="Text Box 59"/>
          <p:cNvSpPr txBox="1">
            <a:spLocks noChangeArrowheads="1"/>
          </p:cNvSpPr>
          <p:nvPr/>
        </p:nvSpPr>
        <p:spPr bwMode="auto">
          <a:xfrm>
            <a:off x="609600" y="5867401"/>
            <a:ext cx="7848600" cy="369332"/>
          </a:xfrm>
          <a:prstGeom prst="rect">
            <a:avLst/>
          </a:prstGeom>
          <a:noFill/>
          <a:ln w="9525">
            <a:noFill/>
            <a:miter lim="800000"/>
            <a:headEnd/>
            <a:tailEnd/>
          </a:ln>
          <a:effectLst/>
        </p:spPr>
        <p:txBody>
          <a:bodyPr>
            <a:spAutoFit/>
          </a:bodyPr>
          <a:lstStyle/>
          <a:p>
            <a:pPr>
              <a:spcBef>
                <a:spcPct val="50000"/>
              </a:spcBef>
            </a:pPr>
            <a:endParaRPr lang="en-US"/>
          </a:p>
        </p:txBody>
      </p:sp>
      <p:sp>
        <p:nvSpPr>
          <p:cNvPr id="48188" name="Text Box 60"/>
          <p:cNvSpPr txBox="1">
            <a:spLocks noChangeArrowheads="1"/>
          </p:cNvSpPr>
          <p:nvPr/>
        </p:nvSpPr>
        <p:spPr bwMode="auto">
          <a:xfrm>
            <a:off x="2590800" y="5955268"/>
            <a:ext cx="6019800" cy="369332"/>
          </a:xfrm>
          <a:prstGeom prst="rect">
            <a:avLst/>
          </a:prstGeom>
          <a:noFill/>
          <a:ln w="9525">
            <a:noFill/>
            <a:miter lim="800000"/>
            <a:headEnd/>
            <a:tailEnd/>
          </a:ln>
          <a:effectLst/>
        </p:spPr>
        <p:txBody>
          <a:bodyPr>
            <a:spAutoFit/>
          </a:bodyPr>
          <a:lstStyle/>
          <a:p>
            <a:pPr>
              <a:spcBef>
                <a:spcPct val="50000"/>
              </a:spcBef>
            </a:pPr>
            <a:r>
              <a:rPr lang="en-US" dirty="0"/>
              <a:t>Video resource: Profitable Prospecting</a:t>
            </a:r>
          </a:p>
        </p:txBody>
      </p:sp>
    </p:spTree>
    <p:extLst>
      <p:ext uri="{BB962C8B-B14F-4D97-AF65-F5344CB8AC3E}">
        <p14:creationId xmlns:p14="http://schemas.microsoft.com/office/powerpoint/2010/main" val="2319953280"/>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descr="red checkmark"/>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29400" y="2971800"/>
            <a:ext cx="2133600" cy="3352800"/>
          </a:xfrm>
          <a:prstGeom prst="rect">
            <a:avLst/>
          </a:prstGeom>
          <a:noFill/>
          <a:ln w="9525">
            <a:noFill/>
            <a:miter lim="800000"/>
            <a:headEnd/>
            <a:tailEnd/>
          </a:ln>
        </p:spPr>
      </p:pic>
      <p:sp>
        <p:nvSpPr>
          <p:cNvPr id="49154" name="Title 7"/>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a typeface="MS PGothic" pitchFamily="34" charset="-128"/>
                <a:cs typeface="+mn-cs"/>
              </a:rPr>
              <a:t>What You’ve Already Accomplished </a:t>
            </a:r>
          </a:p>
        </p:txBody>
      </p:sp>
      <p:sp>
        <p:nvSpPr>
          <p:cNvPr id="2" name="Content Placeholder 1"/>
          <p:cNvSpPr>
            <a:spLocks noGrp="1"/>
          </p:cNvSpPr>
          <p:nvPr>
            <p:ph idx="1"/>
          </p:nvPr>
        </p:nvSpPr>
        <p:spPr>
          <a:xfrm>
            <a:off x="440377" y="1524000"/>
            <a:ext cx="6951023" cy="4645152"/>
          </a:xfrm>
        </p:spPr>
        <p:txBody>
          <a:bodyPr/>
          <a:lstStyle/>
          <a:p>
            <a:r>
              <a:rPr lang="en-US" dirty="0">
                <a:solidFill>
                  <a:schemeClr val="folHlink"/>
                </a:solidFill>
                <a:latin typeface="Rockwell"/>
              </a:rPr>
              <a:t>Prioritized your start-up plan (business producing and business supporting) </a:t>
            </a:r>
            <a:endParaRPr lang="en-US" dirty="0" smtClean="0">
              <a:solidFill>
                <a:schemeClr val="folHlink"/>
              </a:solidFill>
              <a:latin typeface="Rockwell"/>
            </a:endParaRPr>
          </a:p>
          <a:p>
            <a:r>
              <a:rPr lang="en-US" dirty="0">
                <a:solidFill>
                  <a:schemeClr val="folHlink"/>
                </a:solidFill>
                <a:latin typeface="Rockwell"/>
              </a:rPr>
              <a:t>Created an effective prioritized weekly </a:t>
            </a:r>
            <a:r>
              <a:rPr lang="en-US" dirty="0" smtClean="0">
                <a:solidFill>
                  <a:schemeClr val="folHlink"/>
                </a:solidFill>
                <a:latin typeface="Rockwell"/>
              </a:rPr>
              <a:t>schedule</a:t>
            </a:r>
          </a:p>
          <a:p>
            <a:r>
              <a:rPr lang="en-US" dirty="0" smtClean="0">
                <a:solidFill>
                  <a:schemeClr val="folHlink"/>
                </a:solidFill>
                <a:latin typeface="Rockwell"/>
              </a:rPr>
              <a:t>Understood the </a:t>
            </a:r>
            <a:r>
              <a:rPr lang="en-US" dirty="0">
                <a:solidFill>
                  <a:schemeClr val="folHlink"/>
                </a:solidFill>
                <a:latin typeface="Rockwell"/>
              </a:rPr>
              <a:t>Sales Path concept for time management </a:t>
            </a:r>
          </a:p>
          <a:p>
            <a:r>
              <a:rPr lang="en-US" dirty="0" smtClean="0">
                <a:solidFill>
                  <a:schemeClr val="folHlink"/>
                </a:solidFill>
                <a:latin typeface="Rockwell"/>
              </a:rPr>
              <a:t>Learned a Lead </a:t>
            </a:r>
            <a:r>
              <a:rPr lang="en-US" dirty="0">
                <a:solidFill>
                  <a:schemeClr val="folHlink"/>
                </a:solidFill>
                <a:latin typeface="Rockwell"/>
              </a:rPr>
              <a:t>Generating </a:t>
            </a:r>
            <a:r>
              <a:rPr lang="en-US" dirty="0" smtClean="0">
                <a:solidFill>
                  <a:schemeClr val="folHlink"/>
                </a:solidFill>
                <a:latin typeface="Rockwell"/>
              </a:rPr>
              <a:t>Plan</a:t>
            </a:r>
          </a:p>
          <a:p>
            <a:r>
              <a:rPr lang="en-US" dirty="0">
                <a:solidFill>
                  <a:schemeClr val="folHlink"/>
                </a:solidFill>
                <a:latin typeface="Rockwell"/>
              </a:rPr>
              <a:t>Started your Follow-Up: Make </a:t>
            </a:r>
            <a:r>
              <a:rPr lang="en-US" dirty="0" smtClean="0">
                <a:solidFill>
                  <a:schemeClr val="folHlink"/>
                </a:solidFill>
                <a:latin typeface="Rockwell"/>
              </a:rPr>
              <a:t>Money</a:t>
            </a:r>
            <a:br>
              <a:rPr lang="en-US" dirty="0" smtClean="0">
                <a:solidFill>
                  <a:schemeClr val="folHlink"/>
                </a:solidFill>
                <a:latin typeface="Rockwell"/>
              </a:rPr>
            </a:br>
            <a:r>
              <a:rPr lang="en-US" dirty="0" smtClean="0">
                <a:solidFill>
                  <a:schemeClr val="folHlink"/>
                </a:solidFill>
                <a:latin typeface="Rockwell"/>
              </a:rPr>
              <a:t>from ‘Leads’ </a:t>
            </a:r>
            <a:r>
              <a:rPr lang="en-US" dirty="0">
                <a:solidFill>
                  <a:schemeClr val="folHlink"/>
                </a:solidFill>
                <a:latin typeface="Rockwell"/>
              </a:rPr>
              <a:t>with Consistency </a:t>
            </a:r>
            <a:r>
              <a:rPr lang="en-US" dirty="0" smtClean="0">
                <a:solidFill>
                  <a:schemeClr val="folHlink"/>
                </a:solidFill>
                <a:latin typeface="Rockwell"/>
              </a:rPr>
              <a:t> </a:t>
            </a:r>
            <a:endParaRPr lang="en-US" dirty="0">
              <a:solidFill>
                <a:schemeClr val="folHlink"/>
              </a:solidFill>
              <a:latin typeface="Rockwell"/>
            </a:endParaRPr>
          </a:p>
          <a:p>
            <a:endParaRPr lang="en-US" dirty="0">
              <a:solidFill>
                <a:schemeClr val="folHlink"/>
              </a:solidFill>
              <a:latin typeface="Rockwell"/>
            </a:endParaRPr>
          </a:p>
          <a:p>
            <a:endParaRPr lang="en-US" dirty="0">
              <a:solidFill>
                <a:schemeClr val="folHlink"/>
              </a:solidFill>
              <a:latin typeface="Rockwell"/>
            </a:endParaRPr>
          </a:p>
          <a:p>
            <a:endParaRPr lang="en-US" dirty="0"/>
          </a:p>
        </p:txBody>
      </p:sp>
    </p:spTree>
    <p:extLst>
      <p:ext uri="{BB962C8B-B14F-4D97-AF65-F5344CB8AC3E}">
        <p14:creationId xmlns:p14="http://schemas.microsoft.com/office/powerpoint/2010/main" val="273427282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descr="red checkmark"/>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62800" y="3581400"/>
            <a:ext cx="1939636" cy="3048000"/>
          </a:xfrm>
          <a:prstGeom prst="rect">
            <a:avLst/>
          </a:prstGeom>
          <a:noFill/>
          <a:ln w="9525">
            <a:noFill/>
            <a:miter lim="800000"/>
            <a:headEnd/>
            <a:tailEnd/>
          </a:ln>
        </p:spPr>
      </p:pic>
      <p:sp>
        <p:nvSpPr>
          <p:cNvPr id="49154" name="Title 7"/>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a typeface="MS PGothic" pitchFamily="34" charset="-128"/>
                <a:cs typeface="+mn-cs"/>
              </a:rPr>
              <a:t>What You’ve Already Accomplished </a:t>
            </a:r>
          </a:p>
        </p:txBody>
      </p:sp>
      <p:sp>
        <p:nvSpPr>
          <p:cNvPr id="2" name="Content Placeholder 1"/>
          <p:cNvSpPr>
            <a:spLocks noGrp="1"/>
          </p:cNvSpPr>
          <p:nvPr>
            <p:ph idx="1"/>
          </p:nvPr>
        </p:nvSpPr>
        <p:spPr>
          <a:xfrm>
            <a:off x="457200" y="1600200"/>
            <a:ext cx="8153400" cy="4800600"/>
          </a:xfrm>
        </p:spPr>
        <p:txBody>
          <a:bodyPr/>
          <a:lstStyle/>
          <a:p>
            <a:pPr defTabSz="457200"/>
            <a:r>
              <a:rPr lang="en-US" dirty="0">
                <a:solidFill>
                  <a:schemeClr val="folHlink"/>
                </a:solidFill>
              </a:rPr>
              <a:t>Able to craft a sales call to your best source of business to assure a </a:t>
            </a:r>
            <a:r>
              <a:rPr lang="en-US" dirty="0" smtClean="0">
                <a:solidFill>
                  <a:schemeClr val="folHlink"/>
                </a:solidFill>
              </a:rPr>
              <a:t>‘lead’</a:t>
            </a:r>
            <a:endParaRPr lang="en-US" dirty="0">
              <a:solidFill>
                <a:schemeClr val="folHlink"/>
              </a:solidFill>
            </a:endParaRPr>
          </a:p>
          <a:p>
            <a:pPr defTabSz="457200"/>
            <a:r>
              <a:rPr lang="en-US" dirty="0">
                <a:solidFill>
                  <a:schemeClr val="folHlink"/>
                </a:solidFill>
              </a:rPr>
              <a:t>Able to circle prospect </a:t>
            </a:r>
          </a:p>
          <a:p>
            <a:pPr defTabSz="457200"/>
            <a:r>
              <a:rPr lang="en-US" dirty="0">
                <a:solidFill>
                  <a:schemeClr val="folHlink"/>
                </a:solidFill>
              </a:rPr>
              <a:t>Created a marketing plan utilizing the resources in the Greenhouse </a:t>
            </a:r>
          </a:p>
          <a:p>
            <a:pPr defTabSz="457200"/>
            <a:r>
              <a:rPr lang="en-US" dirty="0">
                <a:solidFill>
                  <a:schemeClr val="folHlink"/>
                </a:solidFill>
              </a:rPr>
              <a:t>Created a technology plan</a:t>
            </a:r>
          </a:p>
          <a:p>
            <a:pPr defTabSz="457200"/>
            <a:r>
              <a:rPr lang="en-US" dirty="0">
                <a:solidFill>
                  <a:schemeClr val="folHlink"/>
                </a:solidFill>
              </a:rPr>
              <a:t>Learned how to attach benefits to features </a:t>
            </a:r>
          </a:p>
          <a:p>
            <a:endParaRPr lang="en-US" dirty="0">
              <a:solidFill>
                <a:schemeClr val="folHlink"/>
              </a:solidFill>
            </a:endParaRPr>
          </a:p>
          <a:p>
            <a:endParaRPr lang="en-US" dirty="0">
              <a:solidFill>
                <a:schemeClr val="folHlink"/>
              </a:solidFill>
            </a:endParaRPr>
          </a:p>
          <a:p>
            <a:endParaRPr lang="en-US" dirty="0"/>
          </a:p>
        </p:txBody>
      </p:sp>
    </p:spTree>
    <p:extLst>
      <p:ext uri="{BB962C8B-B14F-4D97-AF65-F5344CB8AC3E}">
        <p14:creationId xmlns:p14="http://schemas.microsoft.com/office/powerpoint/2010/main" val="253338746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a typeface="MS PGothic" pitchFamily="34" charset="-128"/>
                <a:cs typeface="+mn-cs"/>
              </a:rPr>
              <a:t>Recommended Actions to </a:t>
            </a:r>
            <a:br>
              <a:rPr lang="en-US" dirty="0">
                <a:ea typeface="MS PGothic" pitchFamily="34" charset="-128"/>
                <a:cs typeface="+mn-cs"/>
              </a:rPr>
            </a:br>
            <a:r>
              <a:rPr lang="en-US" dirty="0">
                <a:ea typeface="MS PGothic" pitchFamily="34" charset="-128"/>
                <a:cs typeface="+mn-cs"/>
              </a:rPr>
              <a:t>Take Right Now</a:t>
            </a:r>
          </a:p>
        </p:txBody>
      </p:sp>
      <p:sp>
        <p:nvSpPr>
          <p:cNvPr id="50177" name="Content Placeholder 8"/>
          <p:cNvSpPr>
            <a:spLocks noGrp="1"/>
          </p:cNvSpPr>
          <p:nvPr>
            <p:ph idx="1"/>
          </p:nvPr>
        </p:nvSpPr>
        <p:spPr>
          <a:xfrm>
            <a:off x="457200" y="1447800"/>
            <a:ext cx="8229600" cy="4648200"/>
          </a:xfrm>
        </p:spPr>
        <p:txBody>
          <a:bodyPr/>
          <a:lstStyle/>
          <a:p>
            <a:pPr eaLnBrk="1" hangingPunct="1"/>
            <a:r>
              <a:rPr lang="en-US" dirty="0" smtClean="0">
                <a:ea typeface="ＭＳ Ｐゴシック"/>
                <a:cs typeface="ＭＳ Ｐゴシック"/>
              </a:rPr>
              <a:t>Complete your Recommended Action Plan Checklist </a:t>
            </a:r>
          </a:p>
          <a:p>
            <a:pPr eaLnBrk="1" hangingPunct="1"/>
            <a:r>
              <a:rPr lang="en-US" dirty="0" smtClean="0">
                <a:ea typeface="ＭＳ Ｐゴシック"/>
                <a:cs typeface="ＭＳ Ｐゴシック"/>
              </a:rPr>
              <a:t>Do the efficiency tracker due prior to next week’s session</a:t>
            </a:r>
          </a:p>
          <a:p>
            <a:pPr eaLnBrk="1" hangingPunct="1"/>
            <a:r>
              <a:rPr lang="en-US" dirty="0" smtClean="0">
                <a:ea typeface="ＭＳ Ｐゴシック"/>
                <a:cs typeface="ＭＳ Ｐゴシック"/>
              </a:rPr>
              <a:t>Do your marketing and technology plans </a:t>
            </a:r>
          </a:p>
          <a:p>
            <a:pPr eaLnBrk="1" hangingPunct="1"/>
            <a:r>
              <a:rPr lang="en-US" dirty="0" smtClean="0">
                <a:ea typeface="ＭＳ Ｐゴシック"/>
                <a:cs typeface="ＭＳ Ｐゴシック"/>
              </a:rPr>
              <a:t>Start using </a:t>
            </a:r>
            <a:r>
              <a:rPr lang="en-US" i="1" dirty="0" smtClean="0">
                <a:ea typeface="ＭＳ Ｐゴシック"/>
                <a:cs typeface="ＭＳ Ｐゴシック"/>
              </a:rPr>
              <a:t>Follow Up: From Leads to Clients</a:t>
            </a:r>
          </a:p>
          <a:p>
            <a:pPr eaLnBrk="1" hangingPunct="1"/>
            <a:r>
              <a:rPr lang="en-US" dirty="0" smtClean="0">
                <a:ea typeface="ＭＳ Ｐゴシック"/>
                <a:cs typeface="ＭＳ Ｐゴシック"/>
              </a:rPr>
              <a:t>Add another 50 people to your database</a:t>
            </a:r>
          </a:p>
          <a:p>
            <a:pPr marL="0" indent="0" eaLnBrk="1" hangingPunct="1">
              <a:buNone/>
            </a:pPr>
            <a:endParaRPr lang="en-US" sz="2400" dirty="0"/>
          </a:p>
        </p:txBody>
      </p:sp>
      <p:pic>
        <p:nvPicPr>
          <p:cNvPr id="5" name="Picture 3" descr="Lead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8056" y="4451132"/>
            <a:ext cx="2203531" cy="1949668"/>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53801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a typeface="MS PGothic" pitchFamily="34" charset="-128"/>
                <a:cs typeface="+mn-cs"/>
              </a:rPr>
              <a:t>Recommended Actions to </a:t>
            </a:r>
            <a:br>
              <a:rPr lang="en-US" dirty="0">
                <a:ea typeface="MS PGothic" pitchFamily="34" charset="-128"/>
                <a:cs typeface="+mn-cs"/>
              </a:rPr>
            </a:br>
            <a:r>
              <a:rPr lang="en-US" dirty="0">
                <a:ea typeface="MS PGothic" pitchFamily="34" charset="-128"/>
                <a:cs typeface="+mn-cs"/>
              </a:rPr>
              <a:t>Take Right Now</a:t>
            </a:r>
          </a:p>
        </p:txBody>
      </p:sp>
      <p:sp>
        <p:nvSpPr>
          <p:cNvPr id="50177" name="Content Placeholder 8"/>
          <p:cNvSpPr>
            <a:spLocks noGrp="1"/>
          </p:cNvSpPr>
          <p:nvPr>
            <p:ph idx="1"/>
          </p:nvPr>
        </p:nvSpPr>
        <p:spPr>
          <a:xfrm>
            <a:off x="457200" y="1447800"/>
            <a:ext cx="8229600" cy="4648200"/>
          </a:xfrm>
        </p:spPr>
        <p:txBody>
          <a:bodyPr/>
          <a:lstStyle/>
          <a:p>
            <a:pPr eaLnBrk="1" hangingPunct="1"/>
            <a:r>
              <a:rPr lang="en-US" dirty="0" smtClean="0">
                <a:ea typeface="ＭＳ Ｐゴシック"/>
                <a:cs typeface="ＭＳ Ｐゴシック"/>
              </a:rPr>
              <a:t>Practice your lead generating dialogues: </a:t>
            </a:r>
            <a:r>
              <a:rPr lang="en-US" i="1" dirty="0" smtClean="0">
                <a:ea typeface="ＭＳ Ｐゴシック"/>
                <a:cs typeface="ＭＳ Ｐゴシック"/>
              </a:rPr>
              <a:t> </a:t>
            </a:r>
          </a:p>
          <a:p>
            <a:pPr lvl="1" eaLnBrk="1" hangingPunct="1"/>
            <a:r>
              <a:rPr lang="en-US" dirty="0" smtClean="0">
                <a:ea typeface="ＭＳ Ｐゴシック"/>
              </a:rPr>
              <a:t>Craft a sales call</a:t>
            </a:r>
          </a:p>
          <a:p>
            <a:pPr lvl="1" eaLnBrk="1" hangingPunct="1"/>
            <a:r>
              <a:rPr lang="en-US" dirty="0" smtClean="0">
                <a:ea typeface="ＭＳ Ｐゴシック"/>
              </a:rPr>
              <a:t>Circle prospect </a:t>
            </a:r>
          </a:p>
          <a:p>
            <a:pPr eaLnBrk="1" hangingPunct="1"/>
            <a:r>
              <a:rPr lang="en-US" dirty="0" smtClean="0">
                <a:ea typeface="ＭＳ Ｐゴシック"/>
                <a:cs typeface="ＭＳ Ｐゴシック"/>
              </a:rPr>
              <a:t>Watch the listed videos </a:t>
            </a:r>
            <a:r>
              <a:rPr lang="en-US" dirty="0" smtClean="0"/>
              <a:t>available</a:t>
            </a:r>
          </a:p>
          <a:p>
            <a:pPr marL="0" indent="0" eaLnBrk="1" hangingPunct="1">
              <a:buNone/>
            </a:pPr>
            <a:r>
              <a:rPr lang="en-US" dirty="0" smtClean="0"/>
              <a:t>-&gt; Greenhouse -&gt; Learning -&gt; eLearning Videos</a:t>
            </a:r>
          </a:p>
          <a:p>
            <a:pPr marL="0" indent="0" eaLnBrk="1" hangingPunct="1">
              <a:buNone/>
            </a:pPr>
            <a:r>
              <a:rPr lang="en-US" dirty="0" smtClean="0"/>
              <a:t>-&gt; Resource Videos -&gt; Seeds of Success</a:t>
            </a:r>
          </a:p>
          <a:p>
            <a:pPr eaLnBrk="1" hangingPunct="1"/>
            <a:endParaRPr lang="en-US" sz="2400" dirty="0"/>
          </a:p>
        </p:txBody>
      </p:sp>
      <p:pic>
        <p:nvPicPr>
          <p:cNvPr id="5" name="Picture 3" descr="Lead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8056" y="4451132"/>
            <a:ext cx="2203531" cy="1949668"/>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2415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Rockwell"/>
              </a:rPr>
              <a:t>Resource List for Session </a:t>
            </a:r>
            <a:r>
              <a:rPr lang="en-US" dirty="0" smtClean="0">
                <a:latin typeface="Rockwell"/>
              </a:rPr>
              <a:t>Two</a:t>
            </a:r>
            <a:endParaRPr lang="en-US" dirty="0"/>
          </a:p>
        </p:txBody>
      </p:sp>
      <p:sp>
        <p:nvSpPr>
          <p:cNvPr id="9" name="Content Placeholder 8"/>
          <p:cNvSpPr>
            <a:spLocks noGrp="1"/>
          </p:cNvSpPr>
          <p:nvPr>
            <p:ph idx="1"/>
          </p:nvPr>
        </p:nvSpPr>
        <p:spPr/>
        <p:txBody>
          <a:bodyPr/>
          <a:lstStyle/>
          <a:p>
            <a:pPr marL="0" indent="0">
              <a:spcBef>
                <a:spcPts val="1200"/>
              </a:spcBef>
              <a:buNone/>
            </a:pPr>
            <a:r>
              <a:rPr lang="en-US" sz="2800" dirty="0" smtClean="0">
                <a:latin typeface="Calibri" pitchFamily="34" charset="0"/>
              </a:rPr>
              <a:t>Materials </a:t>
            </a:r>
            <a:r>
              <a:rPr lang="en-US" dirty="0"/>
              <a:t>available at http://</a:t>
            </a:r>
            <a:r>
              <a:rPr lang="en-US" dirty="0" err="1"/>
              <a:t>bit.ly</a:t>
            </a:r>
            <a:r>
              <a:rPr lang="en-US" dirty="0" smtClean="0"/>
              <a:t>/</a:t>
            </a:r>
            <a:r>
              <a:rPr lang="en-US" dirty="0" err="1" smtClean="0"/>
              <a:t>SeedsofSuccess</a:t>
            </a:r>
            <a:endParaRPr lang="en-US" sz="2800" dirty="0" smtClean="0">
              <a:latin typeface="Calibri" pitchFamily="34" charset="0"/>
            </a:endParaRPr>
          </a:p>
          <a:p>
            <a:pPr>
              <a:spcBef>
                <a:spcPts val="1200"/>
              </a:spcBef>
            </a:pPr>
            <a:r>
              <a:rPr lang="en-US" sz="2400" dirty="0" smtClean="0">
                <a:latin typeface="Calibri" pitchFamily="34" charset="0"/>
              </a:rPr>
              <a:t>Suggested Script for Calling/Emailing people you know</a:t>
            </a:r>
          </a:p>
          <a:p>
            <a:pPr>
              <a:spcBef>
                <a:spcPts val="1200"/>
              </a:spcBef>
            </a:pPr>
            <a:r>
              <a:rPr lang="en-US" sz="2400" dirty="0" smtClean="0">
                <a:latin typeface="Calibri" pitchFamily="34" charset="0"/>
              </a:rPr>
              <a:t>Circle Prospecting Suggested Script</a:t>
            </a:r>
          </a:p>
          <a:p>
            <a:pPr marL="0" indent="0">
              <a:spcBef>
                <a:spcPts val="1200"/>
              </a:spcBef>
              <a:buNone/>
            </a:pPr>
            <a:r>
              <a:rPr lang="en-US" dirty="0" smtClean="0">
                <a:latin typeface="Calibri" pitchFamily="34" charset="0"/>
              </a:rPr>
              <a:t>Videos </a:t>
            </a:r>
            <a:r>
              <a:rPr lang="en-US" dirty="0"/>
              <a:t>available at </a:t>
            </a:r>
            <a:r>
              <a:rPr lang="en-US" dirty="0" smtClean="0"/>
              <a:t>in Greenhouse Learning Tab</a:t>
            </a:r>
            <a:endParaRPr lang="en-US" dirty="0">
              <a:latin typeface="Calibri" pitchFamily="34" charset="0"/>
            </a:endParaRPr>
          </a:p>
          <a:p>
            <a:pPr lvl="0">
              <a:spcBef>
                <a:spcPts val="1200"/>
              </a:spcBef>
            </a:pPr>
            <a:r>
              <a:rPr lang="en-US" sz="2400" dirty="0"/>
              <a:t>Accelerate Training Video: Outbound Sales Call</a:t>
            </a:r>
          </a:p>
          <a:p>
            <a:pPr lvl="0">
              <a:spcBef>
                <a:spcPts val="1200"/>
              </a:spcBef>
            </a:pPr>
            <a:r>
              <a:rPr lang="en-US" sz="2400" dirty="0"/>
              <a:t>Accelerate Training Video: Profitable Prospecting</a:t>
            </a:r>
          </a:p>
          <a:p>
            <a:pPr>
              <a:spcBef>
                <a:spcPts val="1200"/>
              </a:spcBef>
            </a:pPr>
            <a:r>
              <a:rPr lang="en-US" sz="2400" dirty="0"/>
              <a:t>Accelerate Training Video: Calling Your Sphere</a:t>
            </a:r>
            <a:endParaRPr lang="en-US" sz="2400" dirty="0" smtClean="0">
              <a:latin typeface="Calibri" pitchFamily="34" charset="0"/>
            </a:endParaRPr>
          </a:p>
          <a:p>
            <a:pPr marL="0" indent="0" algn="ctr">
              <a:spcBef>
                <a:spcPts val="1200"/>
              </a:spcBef>
              <a:buNone/>
            </a:pPr>
            <a:r>
              <a:rPr lang="en-US" sz="2400" dirty="0" smtClean="0">
                <a:solidFill>
                  <a:srgbClr val="008000"/>
                </a:solidFill>
                <a:latin typeface="Calibri" pitchFamily="34" charset="0"/>
              </a:rPr>
              <a:t>Lots of support</a:t>
            </a:r>
            <a:r>
              <a:rPr lang="en-US" sz="2400" dirty="0">
                <a:solidFill>
                  <a:srgbClr val="008000"/>
                </a:solidFill>
                <a:latin typeface="Calibri" pitchFamily="34" charset="0"/>
              </a:rPr>
              <a:t/>
            </a:r>
            <a:br>
              <a:rPr lang="en-US" sz="2400" dirty="0">
                <a:solidFill>
                  <a:srgbClr val="008000"/>
                </a:solidFill>
                <a:latin typeface="Calibri" pitchFamily="34" charset="0"/>
              </a:rPr>
            </a:br>
            <a:r>
              <a:rPr lang="en-US" sz="2400" dirty="0">
                <a:solidFill>
                  <a:srgbClr val="008000"/>
                </a:solidFill>
                <a:latin typeface="Calibri" pitchFamily="34" charset="0"/>
              </a:rPr>
              <a:t>for this </a:t>
            </a:r>
            <a:r>
              <a:rPr lang="en-US" sz="2400" dirty="0" smtClean="0">
                <a:solidFill>
                  <a:srgbClr val="008000"/>
                </a:solidFill>
                <a:latin typeface="Calibri" pitchFamily="34" charset="0"/>
              </a:rPr>
              <a:t>training session!</a:t>
            </a:r>
            <a:endParaRPr lang="en-US" sz="2400" dirty="0">
              <a:solidFill>
                <a:srgbClr val="008000"/>
              </a:solidFill>
              <a:latin typeface="Calibri" pitchFamily="34" charset="0"/>
            </a:endParaRPr>
          </a:p>
          <a:p>
            <a:endParaRPr lang="en-US" dirty="0"/>
          </a:p>
        </p:txBody>
      </p:sp>
    </p:spTree>
    <p:extLst>
      <p:ext uri="{BB962C8B-B14F-4D97-AF65-F5344CB8AC3E}">
        <p14:creationId xmlns:p14="http://schemas.microsoft.com/office/powerpoint/2010/main" val="3160317106"/>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ckwell"/>
              </a:rPr>
              <a:t>Follow-Up System:</a:t>
            </a:r>
            <a:br>
              <a:rPr lang="en-US" dirty="0">
                <a:latin typeface="Rockwell"/>
              </a:rPr>
            </a:br>
            <a:r>
              <a:rPr lang="en-US" dirty="0">
                <a:latin typeface="Rockwell"/>
              </a:rPr>
              <a:t>Make Money from </a:t>
            </a:r>
            <a:r>
              <a:rPr lang="en-US" dirty="0" smtClean="0">
                <a:latin typeface="Rockwell"/>
              </a:rPr>
              <a:t>Leads</a:t>
            </a:r>
            <a:endParaRPr lang="en-US" dirty="0"/>
          </a:p>
        </p:txBody>
      </p:sp>
      <p:sp>
        <p:nvSpPr>
          <p:cNvPr id="3" name="Content Placeholder 2"/>
          <p:cNvSpPr>
            <a:spLocks noGrp="1"/>
          </p:cNvSpPr>
          <p:nvPr>
            <p:ph idx="1"/>
          </p:nvPr>
        </p:nvSpPr>
        <p:spPr/>
        <p:txBody>
          <a:bodyPr/>
          <a:lstStyle/>
          <a:p>
            <a:r>
              <a:rPr lang="en-US" sz="2800" dirty="0">
                <a:latin typeface="Calibri" pitchFamily="34" charset="0"/>
              </a:rPr>
              <a:t>Decide on a follow-up based on your rating</a:t>
            </a:r>
          </a:p>
          <a:p>
            <a:pPr marL="974725" lvl="1" indent="-457200">
              <a:lnSpc>
                <a:spcPts val="3100"/>
              </a:lnSpc>
              <a:spcBef>
                <a:spcPts val="1800"/>
              </a:spcBef>
              <a:buFont typeface="+mj-lt"/>
              <a:buAutoNum type="arabicPeriod"/>
            </a:pPr>
            <a:r>
              <a:rPr lang="en-US" sz="2800" dirty="0" smtClean="0">
                <a:solidFill>
                  <a:schemeClr val="accent2"/>
                </a:solidFill>
              </a:rPr>
              <a:t>When </a:t>
            </a:r>
            <a:r>
              <a:rPr lang="en-US" sz="2800" dirty="0">
                <a:solidFill>
                  <a:schemeClr val="accent2"/>
                </a:solidFill>
              </a:rPr>
              <a:t>will you mail? What</a:t>
            </a:r>
            <a:r>
              <a:rPr lang="en-US" sz="2800" dirty="0" smtClean="0">
                <a:solidFill>
                  <a:schemeClr val="accent2"/>
                </a:solidFill>
              </a:rPr>
              <a:t>?</a:t>
            </a:r>
          </a:p>
          <a:p>
            <a:pPr marL="974725" lvl="1" indent="-457200">
              <a:lnSpc>
                <a:spcPts val="3100"/>
              </a:lnSpc>
              <a:spcBef>
                <a:spcPts val="1800"/>
              </a:spcBef>
              <a:buFont typeface="+mj-lt"/>
              <a:buAutoNum type="arabicPeriod"/>
            </a:pPr>
            <a:r>
              <a:rPr lang="en-US" sz="2800" dirty="0">
                <a:solidFill>
                  <a:schemeClr val="accent2"/>
                </a:solidFill>
              </a:rPr>
              <a:t>When will you email</a:t>
            </a:r>
            <a:r>
              <a:rPr lang="en-US" sz="2800" dirty="0" smtClean="0">
                <a:solidFill>
                  <a:schemeClr val="accent2"/>
                </a:solidFill>
              </a:rPr>
              <a:t>?</a:t>
            </a:r>
          </a:p>
          <a:p>
            <a:pPr marL="974725" lvl="1" indent="-457200">
              <a:lnSpc>
                <a:spcPts val="3100"/>
              </a:lnSpc>
              <a:spcBef>
                <a:spcPts val="1800"/>
              </a:spcBef>
              <a:buFont typeface="+mj-lt"/>
              <a:buAutoNum type="arabicPeriod"/>
            </a:pPr>
            <a:r>
              <a:rPr lang="en-US" sz="2800" dirty="0">
                <a:solidFill>
                  <a:schemeClr val="accent2"/>
                </a:solidFill>
              </a:rPr>
              <a:t>When will you call</a:t>
            </a:r>
            <a:r>
              <a:rPr lang="en-US" sz="2800" dirty="0" smtClean="0">
                <a:solidFill>
                  <a:schemeClr val="accent2"/>
                </a:solidFill>
              </a:rPr>
              <a:t>?</a:t>
            </a:r>
          </a:p>
          <a:p>
            <a:pPr marL="974725" lvl="1" indent="-457200">
              <a:lnSpc>
                <a:spcPts val="3100"/>
              </a:lnSpc>
              <a:spcBef>
                <a:spcPts val="1800"/>
              </a:spcBef>
              <a:buFont typeface="+mj-lt"/>
              <a:buAutoNum type="arabicPeriod"/>
            </a:pPr>
            <a:r>
              <a:rPr lang="en-US" sz="2800" dirty="0">
                <a:solidFill>
                  <a:schemeClr val="accent2"/>
                </a:solidFill>
              </a:rPr>
              <a:t>When will you meet them in person? For what reason?</a:t>
            </a:r>
          </a:p>
          <a:p>
            <a:endParaRPr lang="en-US" dirty="0">
              <a:solidFill>
                <a:schemeClr val="accent2"/>
              </a:solidFill>
              <a:latin typeface="Rockwell"/>
            </a:endParaRPr>
          </a:p>
          <a:p>
            <a:endParaRPr lang="en-US" dirty="0">
              <a:solidFill>
                <a:schemeClr val="accent2"/>
              </a:solidFill>
              <a:latin typeface="Rockwell"/>
            </a:endParaRPr>
          </a:p>
          <a:p>
            <a:endParaRPr lang="en-US" dirty="0">
              <a:solidFill>
                <a:schemeClr val="accent2"/>
              </a:solidFill>
              <a:latin typeface="Rockwell"/>
            </a:endParaRPr>
          </a:p>
          <a:p>
            <a:endParaRPr lang="en-US" dirty="0"/>
          </a:p>
        </p:txBody>
      </p:sp>
      <p:sp>
        <p:nvSpPr>
          <p:cNvPr id="4" name="Rectangle 3"/>
          <p:cNvSpPr/>
          <p:nvPr/>
        </p:nvSpPr>
        <p:spPr>
          <a:xfrm>
            <a:off x="2266950" y="5847607"/>
            <a:ext cx="4610100" cy="369332"/>
          </a:xfrm>
          <a:prstGeom prst="rect">
            <a:avLst/>
          </a:prstGeom>
        </p:spPr>
        <p:txBody>
          <a:bodyPr wrap="square">
            <a:spAutoFit/>
          </a:bodyPr>
          <a:lstStyle/>
          <a:p>
            <a:pPr>
              <a:spcBef>
                <a:spcPct val="50000"/>
              </a:spcBef>
            </a:pPr>
            <a:r>
              <a:rPr lang="en-US" dirty="0">
                <a:solidFill>
                  <a:schemeClr val="tx2"/>
                </a:solidFill>
              </a:rPr>
              <a:t>Check out CRM training in the </a:t>
            </a:r>
            <a:r>
              <a:rPr lang="en-US" dirty="0" smtClean="0">
                <a:solidFill>
                  <a:schemeClr val="tx2"/>
                </a:solidFill>
              </a:rPr>
              <a:t>Greenhouse</a:t>
            </a:r>
            <a:endParaRPr lang="en-US" dirty="0">
              <a:solidFill>
                <a:schemeClr val="tx2"/>
              </a:solidFill>
            </a:endParaRPr>
          </a:p>
        </p:txBody>
      </p:sp>
      <p:sp>
        <p:nvSpPr>
          <p:cNvPr id="5" name="Text Box 9"/>
          <p:cNvSpPr txBox="1">
            <a:spLocks noChangeArrowheads="1"/>
          </p:cNvSpPr>
          <p:nvPr/>
        </p:nvSpPr>
        <p:spPr bwMode="auto">
          <a:xfrm>
            <a:off x="2171700" y="5334000"/>
            <a:ext cx="4800600" cy="369332"/>
          </a:xfrm>
          <a:prstGeom prst="rect">
            <a:avLst/>
          </a:prstGeom>
          <a:noFill/>
          <a:ln w="9525">
            <a:noFill/>
            <a:miter lim="800000"/>
            <a:headEnd/>
            <a:tailEnd/>
          </a:ln>
          <a:effectLst/>
        </p:spPr>
        <p:txBody>
          <a:bodyPr>
            <a:spAutoFit/>
          </a:bodyPr>
          <a:lstStyle/>
          <a:p>
            <a:pPr>
              <a:spcBef>
                <a:spcPct val="50000"/>
              </a:spcBef>
            </a:pPr>
            <a:r>
              <a:rPr lang="en-US" dirty="0">
                <a:solidFill>
                  <a:srgbClr val="00B050"/>
                </a:solidFill>
              </a:rPr>
              <a:t>Video resource: Converting Leads to Clients</a:t>
            </a:r>
          </a:p>
        </p:txBody>
      </p:sp>
    </p:spTree>
    <p:extLst>
      <p:ext uri="{BB962C8B-B14F-4D97-AF65-F5344CB8AC3E}">
        <p14:creationId xmlns:p14="http://schemas.microsoft.com/office/powerpoint/2010/main" val="2001329734"/>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ckwell"/>
              </a:rPr>
              <a:t>Follow-Up System:</a:t>
            </a:r>
            <a:br>
              <a:rPr lang="en-US" dirty="0">
                <a:latin typeface="Rockwell"/>
              </a:rPr>
            </a:br>
            <a:r>
              <a:rPr lang="en-US" dirty="0">
                <a:latin typeface="Rockwell"/>
              </a:rPr>
              <a:t>Make Money from </a:t>
            </a:r>
            <a:r>
              <a:rPr lang="en-US" dirty="0" smtClean="0">
                <a:latin typeface="Rockwell"/>
              </a:rPr>
              <a:t>Leads</a:t>
            </a:r>
            <a:endParaRPr lang="en-US" dirty="0"/>
          </a:p>
        </p:txBody>
      </p:sp>
      <p:sp>
        <p:nvSpPr>
          <p:cNvPr id="4" name="Rectangle 3"/>
          <p:cNvSpPr/>
          <p:nvPr/>
        </p:nvSpPr>
        <p:spPr>
          <a:xfrm>
            <a:off x="455221" y="4992469"/>
            <a:ext cx="3507179" cy="646331"/>
          </a:xfrm>
          <a:prstGeom prst="rect">
            <a:avLst/>
          </a:prstGeom>
        </p:spPr>
        <p:txBody>
          <a:bodyPr wrap="square">
            <a:spAutoFit/>
          </a:bodyPr>
          <a:lstStyle/>
          <a:p>
            <a:pPr>
              <a:spcBef>
                <a:spcPct val="50000"/>
              </a:spcBef>
            </a:pPr>
            <a:r>
              <a:rPr lang="en-US" dirty="0">
                <a:solidFill>
                  <a:schemeClr val="tx2"/>
                </a:solidFill>
              </a:rPr>
              <a:t>Check </a:t>
            </a:r>
            <a:r>
              <a:rPr lang="en-US" dirty="0" smtClean="0">
                <a:solidFill>
                  <a:schemeClr val="tx2"/>
                </a:solidFill>
              </a:rPr>
              <a:t>out</a:t>
            </a:r>
            <a:br>
              <a:rPr lang="en-US" dirty="0" smtClean="0">
                <a:solidFill>
                  <a:schemeClr val="tx2"/>
                </a:solidFill>
              </a:rPr>
            </a:br>
            <a:r>
              <a:rPr lang="en-US" dirty="0" smtClean="0">
                <a:solidFill>
                  <a:schemeClr val="tx2"/>
                </a:solidFill>
              </a:rPr>
              <a:t>CRM </a:t>
            </a:r>
            <a:r>
              <a:rPr lang="en-US" dirty="0">
                <a:solidFill>
                  <a:schemeClr val="tx2"/>
                </a:solidFill>
              </a:rPr>
              <a:t>training in the </a:t>
            </a:r>
            <a:r>
              <a:rPr lang="en-US" dirty="0" smtClean="0">
                <a:solidFill>
                  <a:schemeClr val="tx2"/>
                </a:solidFill>
              </a:rPr>
              <a:t>Greenhouse</a:t>
            </a:r>
            <a:endParaRPr lang="en-US" dirty="0">
              <a:solidFill>
                <a:schemeClr val="tx2"/>
              </a:solidFill>
            </a:endParaRPr>
          </a:p>
        </p:txBody>
      </p:sp>
      <p:sp>
        <p:nvSpPr>
          <p:cNvPr id="5" name="Text Box 9"/>
          <p:cNvSpPr txBox="1">
            <a:spLocks noChangeArrowheads="1"/>
          </p:cNvSpPr>
          <p:nvPr/>
        </p:nvSpPr>
        <p:spPr bwMode="auto">
          <a:xfrm>
            <a:off x="455221" y="5638800"/>
            <a:ext cx="4800600" cy="646331"/>
          </a:xfrm>
          <a:prstGeom prst="rect">
            <a:avLst/>
          </a:prstGeom>
          <a:noFill/>
          <a:ln w="9525">
            <a:noFill/>
            <a:miter lim="800000"/>
            <a:headEnd/>
            <a:tailEnd/>
          </a:ln>
          <a:effectLst/>
        </p:spPr>
        <p:txBody>
          <a:bodyPr>
            <a:spAutoFit/>
          </a:bodyPr>
          <a:lstStyle/>
          <a:p>
            <a:pPr>
              <a:spcBef>
                <a:spcPct val="50000"/>
              </a:spcBef>
            </a:pPr>
            <a:r>
              <a:rPr lang="en-US" dirty="0">
                <a:solidFill>
                  <a:srgbClr val="008000"/>
                </a:solidFill>
              </a:rPr>
              <a:t>Video resource</a:t>
            </a:r>
            <a:r>
              <a:rPr lang="en-US" dirty="0" smtClean="0">
                <a:solidFill>
                  <a:srgbClr val="008000"/>
                </a:solidFill>
              </a:rPr>
              <a:t>:</a:t>
            </a:r>
            <a:br>
              <a:rPr lang="en-US" dirty="0" smtClean="0">
                <a:solidFill>
                  <a:srgbClr val="008000"/>
                </a:solidFill>
              </a:rPr>
            </a:br>
            <a:r>
              <a:rPr lang="en-US" dirty="0" smtClean="0">
                <a:solidFill>
                  <a:srgbClr val="008000"/>
                </a:solidFill>
              </a:rPr>
              <a:t>Converting </a:t>
            </a:r>
            <a:r>
              <a:rPr lang="en-US" dirty="0">
                <a:solidFill>
                  <a:srgbClr val="008000"/>
                </a:solidFill>
              </a:rPr>
              <a:t>Leads to Clients</a:t>
            </a:r>
          </a:p>
        </p:txBody>
      </p:sp>
      <p:pic>
        <p:nvPicPr>
          <p:cNvPr id="6" name="Picture 4" descr="FollowUp.jpg"/>
          <p:cNvPicPr>
            <a:picLocks noChangeAspect="1"/>
          </p:cNvPicPr>
          <p:nvPr/>
        </p:nvPicPr>
        <p:blipFill>
          <a:blip r:embed="rId3" cstate="print"/>
          <a:srcRect/>
          <a:stretch>
            <a:fillRect/>
          </a:stretch>
        </p:blipFill>
        <p:spPr bwMode="auto">
          <a:xfrm>
            <a:off x="4343400" y="1428338"/>
            <a:ext cx="4254074" cy="4743862"/>
          </a:xfrm>
          <a:prstGeom prst="rect">
            <a:avLst/>
          </a:prstGeom>
          <a:noFill/>
          <a:ln w="9525">
            <a:noFill/>
            <a:miter lim="800000"/>
            <a:headEnd/>
            <a:tailEnd/>
          </a:ln>
          <a:effectLst>
            <a:outerShdw dist="139700" dir="2700000" algn="tl" rotWithShape="0">
              <a:srgbClr val="333333">
                <a:alpha val="64999"/>
              </a:srgbClr>
            </a:outerShdw>
          </a:effectLst>
        </p:spPr>
      </p:pic>
      <p:sp>
        <p:nvSpPr>
          <p:cNvPr id="8" name="Content Placeholder 7"/>
          <p:cNvSpPr>
            <a:spLocks noGrp="1"/>
          </p:cNvSpPr>
          <p:nvPr>
            <p:ph idx="1"/>
          </p:nvPr>
        </p:nvSpPr>
        <p:spPr>
          <a:xfrm>
            <a:off x="457200" y="1600200"/>
            <a:ext cx="8229600" cy="1905000"/>
          </a:xfrm>
        </p:spPr>
        <p:txBody>
          <a:bodyPr/>
          <a:lstStyle/>
          <a:p>
            <a:r>
              <a:rPr lang="en-US" dirty="0" smtClean="0"/>
              <a:t>Rate them</a:t>
            </a:r>
            <a:br>
              <a:rPr lang="en-US" dirty="0" smtClean="0"/>
            </a:br>
            <a:r>
              <a:rPr lang="en-US" dirty="0" smtClean="0"/>
              <a:t>A (best), B or C</a:t>
            </a:r>
          </a:p>
          <a:p>
            <a:r>
              <a:rPr lang="en-US" dirty="0" smtClean="0"/>
              <a:t>Check Do Not Call laws</a:t>
            </a:r>
            <a:endParaRPr lang="en-US" dirty="0"/>
          </a:p>
        </p:txBody>
      </p:sp>
      <p:sp>
        <p:nvSpPr>
          <p:cNvPr id="9" name="Rectangle 8"/>
          <p:cNvSpPr/>
          <p:nvPr/>
        </p:nvSpPr>
        <p:spPr>
          <a:xfrm>
            <a:off x="455221" y="4495800"/>
            <a:ext cx="3108543" cy="369332"/>
          </a:xfrm>
          <a:prstGeom prst="rect">
            <a:avLst/>
          </a:prstGeom>
        </p:spPr>
        <p:txBody>
          <a:bodyPr wrap="none">
            <a:spAutoFit/>
          </a:bodyPr>
          <a:lstStyle/>
          <a:p>
            <a:pPr>
              <a:spcBef>
                <a:spcPct val="50000"/>
              </a:spcBef>
            </a:pPr>
            <a:r>
              <a:rPr lang="en-US" dirty="0">
                <a:solidFill>
                  <a:srgbClr val="646464"/>
                </a:solidFill>
              </a:rPr>
              <a:t>This form is available to </a:t>
            </a:r>
            <a:r>
              <a:rPr lang="en-US" dirty="0" smtClean="0">
                <a:solidFill>
                  <a:srgbClr val="646464"/>
                </a:solidFill>
              </a:rPr>
              <a:t>you</a:t>
            </a:r>
            <a:endParaRPr lang="en-US" dirty="0">
              <a:solidFill>
                <a:srgbClr val="646464"/>
              </a:solidFill>
            </a:endParaRPr>
          </a:p>
        </p:txBody>
      </p:sp>
    </p:spTree>
    <p:extLst>
      <p:ext uri="{BB962C8B-B14F-4D97-AF65-F5344CB8AC3E}">
        <p14:creationId xmlns:p14="http://schemas.microsoft.com/office/powerpoint/2010/main" val="1484820017"/>
      </p:ext>
    </p:extLst>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8"/>
          <p:cNvSpPr>
            <a:spLocks noGrp="1"/>
          </p:cNvSpPr>
          <p:nvPr>
            <p:ph idx="1"/>
          </p:nvPr>
        </p:nvSpPr>
        <p:spPr>
          <a:xfrm>
            <a:off x="609600" y="2108200"/>
            <a:ext cx="3810000" cy="3556000"/>
          </a:xfrm>
        </p:spPr>
        <p:txBody>
          <a:bodyPr/>
          <a:lstStyle/>
          <a:p>
            <a:pPr eaLnBrk="1" hangingPunct="1">
              <a:buFontTx/>
              <a:buNone/>
            </a:pPr>
            <a:r>
              <a:rPr lang="en-US" dirty="0" smtClean="0">
                <a:ea typeface="ＭＳ Ｐゴシック"/>
                <a:cs typeface="ＭＳ Ｐゴシック"/>
              </a:rPr>
              <a:t>A feature is: _________ </a:t>
            </a:r>
          </a:p>
          <a:p>
            <a:pPr eaLnBrk="1" hangingPunct="1">
              <a:buFontTx/>
              <a:buNone/>
            </a:pPr>
            <a:r>
              <a:rPr lang="en-US" dirty="0" smtClean="0">
                <a:ea typeface="ＭＳ Ｐゴシック"/>
                <a:cs typeface="ＭＳ Ｐゴシック"/>
              </a:rPr>
              <a:t>A benefit is: _________</a:t>
            </a:r>
          </a:p>
          <a:p>
            <a:pPr eaLnBrk="1" hangingPunct="1">
              <a:buFontTx/>
              <a:buNone/>
            </a:pPr>
            <a:endParaRPr lang="en-US" dirty="0" smtClean="0">
              <a:ea typeface="ＭＳ Ｐゴシック"/>
              <a:cs typeface="ＭＳ Ｐゴシック"/>
            </a:endParaRPr>
          </a:p>
          <a:p>
            <a:pPr eaLnBrk="1" hangingPunct="1">
              <a:buFontTx/>
              <a:buNone/>
            </a:pPr>
            <a:r>
              <a:rPr lang="en-US" dirty="0" smtClean="0">
                <a:ea typeface="ＭＳ Ｐゴシック"/>
                <a:cs typeface="ＭＳ Ｐゴシック"/>
              </a:rPr>
              <a:t>Think like the ‘recipient.’</a:t>
            </a:r>
          </a:p>
          <a:p>
            <a:pPr eaLnBrk="1" hangingPunct="1">
              <a:buFontTx/>
              <a:buNone/>
            </a:pPr>
            <a:r>
              <a:rPr lang="en-US" dirty="0" smtClean="0">
                <a:ea typeface="ＭＳ Ｐゴシック"/>
                <a:cs typeface="ＭＳ Ｐゴシック"/>
              </a:rPr>
              <a:t>What’s in it for me?</a:t>
            </a:r>
          </a:p>
        </p:txBody>
      </p:sp>
      <p:pic>
        <p:nvPicPr>
          <p:cNvPr id="16387" name="Picture 4" descr="Thinking.jpg"/>
          <p:cNvPicPr>
            <a:picLocks noChangeAspect="1"/>
          </p:cNvPicPr>
          <p:nvPr/>
        </p:nvPicPr>
        <p:blipFill>
          <a:blip r:embed="rId3" cstate="print"/>
          <a:srcRect/>
          <a:stretch>
            <a:fillRect/>
          </a:stretch>
        </p:blipFill>
        <p:spPr bwMode="auto">
          <a:xfrm>
            <a:off x="4805362" y="3124200"/>
            <a:ext cx="3881438" cy="3124200"/>
          </a:xfrm>
          <a:prstGeom prst="rect">
            <a:avLst/>
          </a:prstGeom>
          <a:noFill/>
          <a:ln w="9525">
            <a:noFill/>
            <a:miter lim="800000"/>
            <a:headEnd/>
            <a:tailEnd/>
          </a:ln>
          <a:effectLst>
            <a:softEdge rad="127000"/>
          </a:effectLst>
        </p:spPr>
      </p:pic>
      <p:sp>
        <p:nvSpPr>
          <p:cNvPr id="6" name="Title 7"/>
          <p:cNvSpPr>
            <a:spLocks noGrp="1"/>
          </p:cNvSpPr>
          <p:nvPr>
            <p:ph type="title"/>
          </p:nvPr>
        </p:nvSpPr>
        <p:spPr>
          <a:xfrm>
            <a:off x="1755776" y="321733"/>
            <a:ext cx="6778624" cy="1507067"/>
          </a:xfrm>
        </p:spPr>
        <p:txBody>
          <a:bodyPr anchor="t"/>
          <a:lstStyle/>
          <a:p>
            <a:pPr algn="ctr" eaLnBrk="1" hangingPunct="1"/>
            <a:r>
              <a:rPr lang="en-US" sz="3600" dirty="0" smtClean="0">
                <a:latin typeface="Rockwell"/>
                <a:ea typeface="ＭＳ Ｐゴシック"/>
                <a:cs typeface="ＭＳ Ｐゴシック"/>
              </a:rPr>
              <a:t>The Most </a:t>
            </a:r>
            <a:r>
              <a:rPr lang="en-US" sz="3600" dirty="0">
                <a:latin typeface="Rockwell"/>
                <a:ea typeface="ＭＳ Ｐゴシック"/>
                <a:cs typeface="ＭＳ Ｐゴシック"/>
              </a:rPr>
              <a:t>I</a:t>
            </a:r>
            <a:r>
              <a:rPr lang="en-US" sz="3600" dirty="0" smtClean="0">
                <a:latin typeface="Rockwell"/>
                <a:ea typeface="ＭＳ Ｐゴシック"/>
                <a:cs typeface="ＭＳ Ｐゴシック"/>
              </a:rPr>
              <a:t>mportant </a:t>
            </a:r>
            <a:r>
              <a:rPr lang="en-US" sz="3600" dirty="0">
                <a:latin typeface="Rockwell"/>
                <a:ea typeface="ＭＳ Ｐゴシック"/>
                <a:cs typeface="ＭＳ Ｐゴシック"/>
              </a:rPr>
              <a:t>S</a:t>
            </a:r>
            <a:r>
              <a:rPr lang="en-US" sz="3600" dirty="0" smtClean="0">
                <a:latin typeface="Rockwell"/>
                <a:ea typeface="ＭＳ Ｐゴシック"/>
                <a:cs typeface="ＭＳ Ｐゴシック"/>
              </a:rPr>
              <a:t>ales </a:t>
            </a:r>
            <a:r>
              <a:rPr lang="en-US" sz="3600" dirty="0">
                <a:latin typeface="Rockwell"/>
                <a:ea typeface="ＭＳ Ｐゴシック"/>
                <a:cs typeface="ＭＳ Ｐゴシック"/>
              </a:rPr>
              <a:t>S</a:t>
            </a:r>
            <a:r>
              <a:rPr lang="en-US" sz="3600" dirty="0" smtClean="0">
                <a:latin typeface="Rockwell"/>
                <a:ea typeface="ＭＳ Ｐゴシック"/>
                <a:cs typeface="ＭＳ Ｐゴシック"/>
              </a:rPr>
              <a:t>kill:</a:t>
            </a:r>
            <a:br>
              <a:rPr lang="en-US" sz="3600" dirty="0" smtClean="0">
                <a:latin typeface="Rockwell"/>
                <a:ea typeface="ＭＳ Ｐゴシック"/>
                <a:cs typeface="ＭＳ Ｐゴシック"/>
              </a:rPr>
            </a:br>
            <a:r>
              <a:rPr lang="en-US" sz="3600" dirty="0" smtClean="0">
                <a:latin typeface="Rockwell"/>
                <a:ea typeface="ＭＳ Ｐゴシック"/>
                <a:cs typeface="ＭＳ Ｐゴシック"/>
              </a:rPr>
              <a:t>Attaching Benefits to Features</a:t>
            </a:r>
          </a:p>
        </p:txBody>
      </p:sp>
    </p:spTree>
    <p:extLst>
      <p:ext uri="{BB962C8B-B14F-4D97-AF65-F5344CB8AC3E}">
        <p14:creationId xmlns:p14="http://schemas.microsoft.com/office/powerpoint/2010/main" val="41870886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7"/>
          <p:cNvSpPr>
            <a:spLocks noGrp="1"/>
          </p:cNvSpPr>
          <p:nvPr>
            <p:ph type="title"/>
          </p:nvPr>
        </p:nvSpPr>
        <p:spPr>
          <a:xfrm>
            <a:off x="1755776" y="397933"/>
            <a:ext cx="6626225" cy="1202267"/>
          </a:xfrm>
          <a:noFill/>
          <a:ln w="9525">
            <a:noFill/>
            <a:miter lim="800000"/>
            <a:headEnd/>
            <a:tailEnd/>
          </a:ln>
        </p:spPr>
        <p:txBody>
          <a:bodyPr anchor="t"/>
          <a:lstStyle/>
          <a:p>
            <a:pPr algn="ctr" eaLnBrk="1" hangingPunct="1"/>
            <a:r>
              <a:rPr lang="en-US" sz="3600" smtClean="0">
                <a:latin typeface="Rockwell"/>
                <a:ea typeface="ＭＳ Ｐゴシック"/>
                <a:cs typeface="ＭＳ Ｐゴシック"/>
              </a:rPr>
              <a:t>Practice: Features to Benefits </a:t>
            </a:r>
          </a:p>
        </p:txBody>
      </p:sp>
      <p:sp>
        <p:nvSpPr>
          <p:cNvPr id="17456" name="Text Box 120"/>
          <p:cNvSpPr txBox="1">
            <a:spLocks noChangeArrowheads="1"/>
          </p:cNvSpPr>
          <p:nvPr/>
        </p:nvSpPr>
        <p:spPr bwMode="auto">
          <a:xfrm>
            <a:off x="4572000" y="1498600"/>
            <a:ext cx="2743200" cy="369332"/>
          </a:xfrm>
          <a:prstGeom prst="rect">
            <a:avLst/>
          </a:prstGeom>
          <a:noFill/>
          <a:ln w="9525">
            <a:noFill/>
            <a:miter lim="800000"/>
            <a:headEnd/>
            <a:tailEnd/>
          </a:ln>
        </p:spPr>
        <p:txBody>
          <a:bodyPr>
            <a:spAutoFit/>
          </a:bodyPr>
          <a:lstStyle/>
          <a:p>
            <a:pPr>
              <a:spcBef>
                <a:spcPct val="50000"/>
              </a:spcBef>
            </a:pPr>
            <a:endParaRPr lang="en-US"/>
          </a:p>
        </p:txBody>
      </p:sp>
      <p:sp>
        <p:nvSpPr>
          <p:cNvPr id="17458" name="Text Box 126"/>
          <p:cNvSpPr txBox="1">
            <a:spLocks noChangeArrowheads="1"/>
          </p:cNvSpPr>
          <p:nvPr/>
        </p:nvSpPr>
        <p:spPr bwMode="auto">
          <a:xfrm>
            <a:off x="7467600" y="1803401"/>
            <a:ext cx="1371600" cy="2677656"/>
          </a:xfrm>
          <a:prstGeom prst="rect">
            <a:avLst/>
          </a:prstGeom>
          <a:noFill/>
          <a:ln w="9525">
            <a:noFill/>
            <a:miter lim="800000"/>
            <a:headEnd/>
            <a:tailEnd/>
          </a:ln>
        </p:spPr>
        <p:txBody>
          <a:bodyPr>
            <a:spAutoFit/>
          </a:bodyPr>
          <a:lstStyle/>
          <a:p>
            <a:pPr>
              <a:spcBef>
                <a:spcPct val="50000"/>
              </a:spcBef>
            </a:pPr>
            <a:r>
              <a:rPr lang="en-US" sz="2400" dirty="0"/>
              <a:t>Review NAR </a:t>
            </a:r>
            <a:r>
              <a:rPr lang="en-US" sz="2400" dirty="0" smtClean="0"/>
              <a:t>Guide </a:t>
            </a:r>
            <a:r>
              <a:rPr lang="en-US" sz="2400" dirty="0"/>
              <a:t>Field Guide to Fair Housing</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523" y="1189887"/>
            <a:ext cx="4686954" cy="52871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443044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7"/>
          <p:cNvSpPr>
            <a:spLocks noGrp="1"/>
          </p:cNvSpPr>
          <p:nvPr>
            <p:ph type="title"/>
          </p:nvPr>
        </p:nvSpPr>
        <p:spPr>
          <a:noFill/>
          <a:ln w="9525">
            <a:noFill/>
            <a:miter lim="800000"/>
            <a:headEnd/>
            <a:tailEnd/>
          </a:ln>
        </p:spPr>
        <p:txBody>
          <a:bodyPr anchor="t"/>
          <a:lstStyle/>
          <a:p>
            <a:pPr eaLnBrk="1" hangingPunct="1"/>
            <a:r>
              <a:rPr lang="en-US" dirty="0" smtClean="0">
                <a:latin typeface="Rockwell"/>
                <a:ea typeface="ＭＳ Ｐゴシック"/>
                <a:cs typeface="ＭＳ Ｐゴシック"/>
              </a:rPr>
              <a:t>First Lead Generation Method: </a:t>
            </a:r>
            <a:br>
              <a:rPr lang="en-US" dirty="0" smtClean="0">
                <a:latin typeface="Rockwell"/>
                <a:ea typeface="ＭＳ Ｐゴシック"/>
                <a:cs typeface="ＭＳ Ｐゴシック"/>
              </a:rPr>
            </a:br>
            <a:r>
              <a:rPr lang="en-US" dirty="0" smtClean="0">
                <a:latin typeface="Rockwell"/>
                <a:ea typeface="ＭＳ Ｐゴシック"/>
                <a:cs typeface="ＭＳ Ｐゴシック"/>
              </a:rPr>
              <a:t>Contacting People You Know/Meet </a:t>
            </a:r>
          </a:p>
        </p:txBody>
      </p:sp>
      <p:sp>
        <p:nvSpPr>
          <p:cNvPr id="18434" name="Content Placeholder 8"/>
          <p:cNvSpPr>
            <a:spLocks noGrp="1"/>
          </p:cNvSpPr>
          <p:nvPr>
            <p:ph idx="1"/>
          </p:nvPr>
        </p:nvSpPr>
        <p:spPr/>
        <p:txBody>
          <a:bodyPr/>
          <a:lstStyle/>
          <a:p>
            <a:pPr eaLnBrk="1" hangingPunct="1">
              <a:buFontTx/>
              <a:buNone/>
            </a:pPr>
            <a:r>
              <a:rPr lang="en-US" sz="2800" dirty="0" smtClean="0">
                <a:ea typeface="ＭＳ Ｐゴシック"/>
                <a:cs typeface="ＭＳ Ｐゴシック"/>
              </a:rPr>
              <a:t>Why?</a:t>
            </a:r>
          </a:p>
          <a:p>
            <a:pPr eaLnBrk="1" hangingPunct="1"/>
            <a:r>
              <a:rPr lang="en-US" sz="2800" dirty="0" smtClean="0">
                <a:ea typeface="ＭＳ Ｐゴシック"/>
                <a:cs typeface="ＭＳ Ｐゴシック"/>
              </a:rPr>
              <a:t>Easiest </a:t>
            </a:r>
          </a:p>
          <a:p>
            <a:pPr eaLnBrk="1" hangingPunct="1"/>
            <a:r>
              <a:rPr lang="en-US" sz="2800" dirty="0" smtClean="0">
                <a:ea typeface="ＭＳ Ｐゴシック"/>
                <a:cs typeface="ＭＳ Ｐゴシック"/>
              </a:rPr>
              <a:t>Best conversion rates </a:t>
            </a:r>
          </a:p>
          <a:p>
            <a:pPr eaLnBrk="1" hangingPunct="1"/>
            <a:r>
              <a:rPr lang="en-US" sz="2800" dirty="0" smtClean="0">
                <a:ea typeface="ＭＳ Ｐゴシック"/>
                <a:cs typeface="ＭＳ Ｐゴシック"/>
              </a:rPr>
              <a:t>Contacts want to help you</a:t>
            </a:r>
          </a:p>
          <a:p>
            <a:pPr eaLnBrk="1" hangingPunct="1"/>
            <a:r>
              <a:rPr lang="en-US" sz="2800" dirty="0" smtClean="0">
                <a:ea typeface="ＭＳ Ｐゴシック"/>
                <a:cs typeface="ＭＳ Ｐゴシック"/>
              </a:rPr>
              <a:t>Requires little sales skill or</a:t>
            </a:r>
            <a:br>
              <a:rPr lang="en-US" sz="2800" dirty="0" smtClean="0">
                <a:ea typeface="ＭＳ Ｐゴシック"/>
                <a:cs typeface="ＭＳ Ｐゴシック"/>
              </a:rPr>
            </a:br>
            <a:r>
              <a:rPr lang="en-US" sz="2800" dirty="0" smtClean="0">
                <a:ea typeface="ＭＳ Ｐゴシック"/>
                <a:cs typeface="ＭＳ Ｐゴシック"/>
              </a:rPr>
              <a:t>experience </a:t>
            </a:r>
          </a:p>
          <a:p>
            <a:pPr eaLnBrk="1" hangingPunct="1"/>
            <a:r>
              <a:rPr lang="en-US" sz="2800" dirty="0" smtClean="0">
                <a:ea typeface="ＭＳ Ｐゴシック"/>
                <a:cs typeface="ＭＳ Ｐゴシック"/>
              </a:rPr>
              <a:t>Lowest cost/highest return </a:t>
            </a:r>
          </a:p>
        </p:txBody>
      </p:sp>
      <p:pic>
        <p:nvPicPr>
          <p:cNvPr id="16389" name="Picture 5"/>
          <p:cNvPicPr>
            <a:picLocks noChangeAspect="1" noChangeArrowheads="1"/>
          </p:cNvPicPr>
          <p:nvPr/>
        </p:nvPicPr>
        <p:blipFill>
          <a:blip r:embed="rId3" cstate="print"/>
          <a:srcRect/>
          <a:stretch>
            <a:fillRect/>
          </a:stretch>
        </p:blipFill>
        <p:spPr bwMode="auto">
          <a:xfrm>
            <a:off x="5015039" y="2133600"/>
            <a:ext cx="3824161" cy="2717800"/>
          </a:xfrm>
          <a:prstGeom prst="rect">
            <a:avLst/>
          </a:prstGeom>
          <a:noFill/>
          <a:ln>
            <a:noFill/>
          </a:ln>
          <a:effectLst>
            <a:softEdge rad="127000"/>
          </a:effectLst>
        </p:spPr>
      </p:pic>
    </p:spTree>
    <p:extLst>
      <p:ext uri="{BB962C8B-B14F-4D97-AF65-F5344CB8AC3E}">
        <p14:creationId xmlns:p14="http://schemas.microsoft.com/office/powerpoint/2010/main" val="21570232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BHGRE">
      <a:dk1>
        <a:srgbClr val="339933"/>
      </a:dk1>
      <a:lt1>
        <a:sysClr val="window" lastClr="FFFFFF"/>
      </a:lt1>
      <a:dk2>
        <a:srgbClr val="646464"/>
      </a:dk2>
      <a:lt2>
        <a:srgbClr val="FFFFFF"/>
      </a:lt2>
      <a:accent1>
        <a:srgbClr val="339933"/>
      </a:accent1>
      <a:accent2>
        <a:srgbClr val="646464"/>
      </a:accent2>
      <a:accent3>
        <a:srgbClr val="C1D82F"/>
      </a:accent3>
      <a:accent4>
        <a:srgbClr val="0095D6"/>
      </a:accent4>
      <a:accent5>
        <a:srgbClr val="FFC514"/>
      </a:accent5>
      <a:accent6>
        <a:srgbClr val="E36C09"/>
      </a:accent6>
      <a:hlink>
        <a:srgbClr val="0095D6"/>
      </a:hlink>
      <a:folHlink>
        <a:srgbClr val="6464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2428</TotalTime>
  <Words>10028</Words>
  <Application>Microsoft Macintosh PowerPoint</Application>
  <PresentationFormat>On-screen Show (4:3)</PresentationFormat>
  <Paragraphs>549</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Seeds of Success </vt:lpstr>
      <vt:lpstr>Housekeeping</vt:lpstr>
      <vt:lpstr>Goals of This Session At the end of this session, you’ll have the tools to:  </vt:lpstr>
      <vt:lpstr>Resource List for Session Two</vt:lpstr>
      <vt:lpstr>Follow-Up System: Make Money from Leads</vt:lpstr>
      <vt:lpstr>Follow-Up System: Make Money from Leads</vt:lpstr>
      <vt:lpstr>The Most Important Sales Skill: Attaching Benefits to Features</vt:lpstr>
      <vt:lpstr>Practice: Features to Benefits </vt:lpstr>
      <vt:lpstr>First Lead Generation Method:  Contacting People You Know/Meet </vt:lpstr>
      <vt:lpstr>Lead Generation How to Craft a Sales Call (Contact)</vt:lpstr>
      <vt:lpstr>Where to Find Those 50 People</vt:lpstr>
      <vt:lpstr>Second Lead Generating Method: Circle Prospecting</vt:lpstr>
      <vt:lpstr>Circle Prospecting Opportunities</vt:lpstr>
      <vt:lpstr>A Dialogue for Circle Prospecting </vt:lpstr>
      <vt:lpstr>Create Your Marketing Plan</vt:lpstr>
      <vt:lpstr>Create Your Marketing Plan</vt:lpstr>
      <vt:lpstr>Your Greenhouse Options</vt:lpstr>
      <vt:lpstr>Marketing Plan Options: Mix it Up! </vt:lpstr>
      <vt:lpstr>Basic Marketing Plan:  Offline Components </vt:lpstr>
      <vt:lpstr>Basic Marketing Plan:  Online Components</vt:lpstr>
      <vt:lpstr>Basic Marketing Plan:  Online Components</vt:lpstr>
      <vt:lpstr>Marketing Plan Principles</vt:lpstr>
      <vt:lpstr>Your Technology Plan</vt:lpstr>
      <vt:lpstr>Tools in your Technology Plan</vt:lpstr>
      <vt:lpstr>  Social Media and Your Business       </vt:lpstr>
      <vt:lpstr>Considerations Before You Begin</vt:lpstr>
      <vt:lpstr>Set Measurable Goals</vt:lpstr>
      <vt:lpstr>Build Relationships</vt:lpstr>
      <vt:lpstr>The How, Why, and What of Social Media</vt:lpstr>
      <vt:lpstr>Create Conversation</vt:lpstr>
      <vt:lpstr>Detailed Information </vt:lpstr>
      <vt:lpstr>Social Media Planner</vt:lpstr>
      <vt:lpstr>What You’ve Already Accomplished </vt:lpstr>
      <vt:lpstr>What You’ve Already Accomplished </vt:lpstr>
      <vt:lpstr>Recommended Actions to  Take Right Now</vt:lpstr>
      <vt:lpstr>Recommended Actions to  Take Right Now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Armando L.</dc:creator>
  <cp:lastModifiedBy>Shannon Musgrove</cp:lastModifiedBy>
  <cp:revision>136</cp:revision>
  <cp:lastPrinted>2014-05-19T20:09:50Z</cp:lastPrinted>
  <dcterms:created xsi:type="dcterms:W3CDTF">2012-09-19T15:16:42Z</dcterms:created>
  <dcterms:modified xsi:type="dcterms:W3CDTF">2016-02-10T18:40:18Z</dcterms:modified>
</cp:coreProperties>
</file>