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9"/>
  </p:notesMasterIdLst>
  <p:handoutMasterIdLst>
    <p:handoutMasterId r:id="rId40"/>
  </p:handoutMasterIdLst>
  <p:sldIdLst>
    <p:sldId id="327" r:id="rId3"/>
    <p:sldId id="258" r:id="rId4"/>
    <p:sldId id="257" r:id="rId5"/>
    <p:sldId id="328" r:id="rId6"/>
    <p:sldId id="259" r:id="rId7"/>
    <p:sldId id="260" r:id="rId8"/>
    <p:sldId id="261" r:id="rId9"/>
    <p:sldId id="262" r:id="rId10"/>
    <p:sldId id="263" r:id="rId11"/>
    <p:sldId id="31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00" r:id="rId23"/>
    <p:sldId id="301" r:id="rId24"/>
    <p:sldId id="302" r:id="rId25"/>
    <p:sldId id="319" r:id="rId26"/>
    <p:sldId id="320" r:id="rId27"/>
    <p:sldId id="321" r:id="rId28"/>
    <p:sldId id="322" r:id="rId29"/>
    <p:sldId id="307" r:id="rId30"/>
    <p:sldId id="308" r:id="rId31"/>
    <p:sldId id="309" r:id="rId32"/>
    <p:sldId id="310" r:id="rId33"/>
    <p:sldId id="323" r:id="rId34"/>
    <p:sldId id="311" r:id="rId35"/>
    <p:sldId id="324" r:id="rId36"/>
    <p:sldId id="325" r:id="rId37"/>
    <p:sldId id="326" r:id="rId38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 autoAdjust="0"/>
    <p:restoredTop sz="91772" autoAdjust="0"/>
  </p:normalViewPr>
  <p:slideViewPr>
    <p:cSldViewPr>
      <p:cViewPr>
        <p:scale>
          <a:sx n="60" d="100"/>
          <a:sy n="60" d="100"/>
        </p:scale>
        <p:origin x="-768" y="-6"/>
      </p:cViewPr>
      <p:guideLst>
        <p:guide orient="horz" pos="2160"/>
        <p:guide orient="horz" pos="41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265C91-0985-45B5-B1AE-772C5DE4549E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7758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FECB4B-6441-4059-8883-CCF6710A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93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74F2CCE-6E88-4BEA-86EF-9580D1155F69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6350" y="679450"/>
            <a:ext cx="4524375" cy="339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299665"/>
            <a:ext cx="5661660" cy="407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7758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AC8A328-98E8-41BD-9834-1A118B72B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0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1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/>
              </a:rPr>
              <a:t>Step 2  Qualifying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/>
              </a:rPr>
              <a:t>Talk about seating</a:t>
            </a:r>
          </a:p>
          <a:p>
            <a:endParaRPr lang="en-US" dirty="0" smtClean="0">
              <a:ea typeface="ＭＳ Ｐゴシック"/>
            </a:endParaRPr>
          </a:p>
          <a:p>
            <a:r>
              <a:rPr lang="en-US" dirty="0" smtClean="0">
                <a:ea typeface="ＭＳ Ｐゴシック"/>
              </a:rPr>
              <a:t>Explain process: 1. ask questions</a:t>
            </a:r>
          </a:p>
          <a:p>
            <a:r>
              <a:rPr lang="en-US" dirty="0" smtClean="0">
                <a:ea typeface="ＭＳ Ｐゴシック"/>
              </a:rPr>
              <a:t>2. See the home</a:t>
            </a:r>
          </a:p>
          <a:p>
            <a:r>
              <a:rPr lang="en-US" dirty="0" smtClean="0">
                <a:ea typeface="ＭＳ Ｐゴシック"/>
              </a:rPr>
              <a:t>Why?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Chat: What questions to find hidden motivators?</a:t>
            </a:r>
          </a:p>
          <a:p>
            <a:r>
              <a:rPr lang="en-US" smtClean="0">
                <a:ea typeface="ＭＳ Ｐゴシック"/>
              </a:rPr>
              <a:t>         Barriers?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Caveat: DON”T give your listing presentation or counter objections; just gather information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/>
              </a:rPr>
              <a:t>Importance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Step 3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In their transcript--new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2</a:t>
            </a:r>
            <a:endParaRPr lang="en-US" dirty="0" smtClean="0">
              <a:effectLst/>
            </a:endParaRPr>
          </a:p>
          <a:p>
            <a:endParaRPr lang="en-US" dirty="0" smtClean="0">
              <a:ea typeface="ＭＳ Ｐゴシック"/>
            </a:endParaRPr>
          </a:p>
          <a:p>
            <a:r>
              <a:rPr lang="en-US" dirty="0" smtClean="0">
                <a:ea typeface="ＭＳ Ｐゴシック"/>
              </a:rPr>
              <a:t>Mention Action Plan checklist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Chat: Why put it in writing?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Mention Practicum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Should be at 1 hour into webinar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ea typeface="ＭＳ Ｐゴシック"/>
              </a:rPr>
              <a:t>Pages </a:t>
            </a:r>
            <a:r>
              <a:rPr lang="en-US" sz="1200" b="0" dirty="0" smtClean="0">
                <a:solidFill>
                  <a:srgbClr val="FF0000"/>
                </a:solidFill>
                <a:ea typeface="ＭＳ Ｐゴシック"/>
              </a:rPr>
              <a:t>17-18</a:t>
            </a:r>
            <a:r>
              <a:rPr lang="en-US" sz="1200" b="1" dirty="0" smtClean="0">
                <a:solidFill>
                  <a:srgbClr val="FF0000"/>
                </a:solidFill>
                <a:ea typeface="ＭＳ Ｐゴシック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a typeface="ＭＳ Ｐゴシック"/>
              </a:rPr>
              <a:t>list common listing objections.</a:t>
            </a:r>
          </a:p>
          <a:p>
            <a:pPr eaLnBrk="1" hangingPunct="1">
              <a:buFontTx/>
              <a:buNone/>
            </a:pPr>
            <a:r>
              <a:rPr lang="en-US" sz="1050" dirty="0" smtClean="0">
                <a:ea typeface="ＭＳ Ｐゴシック"/>
              </a:rPr>
              <a:t> </a:t>
            </a:r>
          </a:p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Do one now</a:t>
            </a:r>
          </a:p>
          <a:p>
            <a:endParaRPr lang="en-US" dirty="0" smtClean="0">
              <a:ea typeface="ＭＳ Ｐゴシック"/>
            </a:endParaRPr>
          </a:p>
          <a:p>
            <a:r>
              <a:rPr lang="en-US" dirty="0" smtClean="0">
                <a:ea typeface="ＭＳ Ｐゴシック"/>
              </a:rPr>
              <a:t>Go back to pages  17-18—list of objections; check 5 to work on this week.</a:t>
            </a:r>
          </a:p>
          <a:p>
            <a:r>
              <a:rPr lang="en-US" dirty="0" smtClean="0">
                <a:ea typeface="ＭＳ Ｐゴシック"/>
              </a:rPr>
              <a:t>Add visuals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85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Do one now – p. 20 workbook</a:t>
            </a:r>
          </a:p>
          <a:p>
            <a:endParaRPr lang="en-US" dirty="0" smtClean="0">
              <a:ea typeface="ＭＳ Ｐゴシック"/>
            </a:endParaRPr>
          </a:p>
          <a:p>
            <a:r>
              <a:rPr lang="en-US" dirty="0" smtClean="0">
                <a:ea typeface="ＭＳ Ｐゴシック"/>
              </a:rPr>
              <a:t>Go back to pages  17-18—list of objections; check 5 to work on this week.</a:t>
            </a:r>
          </a:p>
          <a:p>
            <a:r>
              <a:rPr lang="en-US" dirty="0" smtClean="0">
                <a:ea typeface="ＭＳ Ｐゴシック"/>
              </a:rPr>
              <a:t>Add visuals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85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/>
              </a:rPr>
              <a:t>CMA—the pricing part of the presentation</a:t>
            </a:r>
          </a:p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Show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2</a:t>
            </a:r>
            <a:endParaRPr lang="en-US" dirty="0" smtClean="0">
              <a:effectLst/>
            </a:endParaRPr>
          </a:p>
          <a:p>
            <a:endParaRPr lang="en-US" dirty="0" smtClean="0">
              <a:ea typeface="ＭＳ Ｐゴシック"/>
            </a:endParaRPr>
          </a:p>
          <a:p>
            <a:r>
              <a:rPr lang="en-US" dirty="0" smtClean="0">
                <a:ea typeface="ＭＳ Ｐゴシック"/>
              </a:rPr>
              <a:t>Mention Action Plan checklist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Chat: What is some evidence of right-wrong pricing you can show?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/>
              </a:rPr>
              <a:t>Closing thoughts</a:t>
            </a:r>
          </a:p>
          <a:p>
            <a:pPr>
              <a:defRPr/>
            </a:pPr>
            <a:endParaRPr lang="en-US" dirty="0" smtClean="0">
              <a:ea typeface="ＭＳ Ｐゴシック"/>
            </a:endParaRPr>
          </a:p>
          <a:p>
            <a:pPr>
              <a:defRPr/>
            </a:pPr>
            <a:r>
              <a:rPr lang="en-US" dirty="0" smtClean="0">
                <a:ea typeface="ＭＳ Ｐゴシック"/>
              </a:rPr>
              <a:t>Motivation: statistics on not giving up</a:t>
            </a:r>
          </a:p>
          <a:p>
            <a:pPr>
              <a:defRPr/>
            </a:pPr>
            <a:endParaRPr lang="en-US" dirty="0" smtClean="0">
              <a:ea typeface="ＭＳ Ｐゴシック"/>
            </a:endParaRP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		Persistence*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48% of salespeople—give up after 1 call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25%--2 calls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12%--3 calls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5%--4 calls</a:t>
            </a:r>
          </a:p>
          <a:p>
            <a:pPr lvl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90% total give up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But, 80% of all sales are made AFTER the 5th call!!!!!!!!!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*AT &amp; T at Your Service survey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/>
              </a:rPr>
              <a:t>Next session: Vision and values selling</a:t>
            </a:r>
          </a:p>
          <a:p>
            <a:r>
              <a:rPr lang="en-US" dirty="0" smtClean="0">
                <a:ea typeface="ＭＳ Ｐゴシック"/>
              </a:rPr>
              <a:t>Lifestyle marketing</a:t>
            </a:r>
          </a:p>
          <a:p>
            <a:r>
              <a:rPr lang="en-US" dirty="0" smtClean="0">
                <a:ea typeface="ＭＳ Ｐゴシック"/>
              </a:rPr>
              <a:t>Creating value-added services</a:t>
            </a:r>
          </a:p>
          <a:p>
            <a:r>
              <a:rPr lang="en-US" dirty="0" smtClean="0">
                <a:ea typeface="ＭＳ Ｐゴシック"/>
              </a:rPr>
              <a:t>Handling more seller objections</a:t>
            </a:r>
          </a:p>
          <a:p>
            <a:endParaRPr lang="en-US" dirty="0" smtClean="0">
              <a:ea typeface="ＭＳ Ｐゴシック"/>
            </a:endParaRPr>
          </a:p>
          <a:p>
            <a:r>
              <a:rPr lang="en-US" dirty="0" smtClean="0">
                <a:ea typeface="ＭＳ Ｐゴシック"/>
              </a:rPr>
              <a:t>2 more lead sources: Expired </a:t>
            </a:r>
            <a:r>
              <a:rPr lang="en-US" dirty="0" err="1" smtClean="0">
                <a:ea typeface="ＭＳ Ｐゴシック"/>
              </a:rPr>
              <a:t>lsitings</a:t>
            </a:r>
            <a:r>
              <a:rPr lang="en-US" smtClean="0">
                <a:ea typeface="ＭＳ Ｐゴシック"/>
              </a:rPr>
              <a:t>/internet leads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3</a:t>
            </a:r>
            <a:endParaRPr lang="en-US" dirty="0" smtClean="0">
              <a:effectLst/>
            </a:endParaRPr>
          </a:p>
          <a:p>
            <a:endParaRPr lang="en-US" dirty="0" smtClean="0">
              <a:ea typeface="ＭＳ Ｐゴシック"/>
            </a:endParaRPr>
          </a:p>
          <a:p>
            <a:r>
              <a:rPr lang="en-US" dirty="0" smtClean="0">
                <a:ea typeface="ＭＳ Ｐゴシック"/>
              </a:rPr>
              <a:t>Explain there are 3 big steps:</a:t>
            </a:r>
          </a:p>
          <a:p>
            <a:r>
              <a:rPr lang="en-US" dirty="0" smtClean="0">
                <a:ea typeface="ＭＳ Ｐゴシック"/>
              </a:rPr>
              <a:t>Put a 1 By Pre-qualifying</a:t>
            </a:r>
          </a:p>
          <a:p>
            <a:r>
              <a:rPr lang="en-US" dirty="0" smtClean="0">
                <a:ea typeface="ＭＳ Ｐゴシック"/>
              </a:rPr>
              <a:t>Put a 2 by Qualifying</a:t>
            </a:r>
          </a:p>
          <a:p>
            <a:r>
              <a:rPr lang="en-US" dirty="0" smtClean="0">
                <a:ea typeface="ＭＳ Ｐゴシック"/>
              </a:rPr>
              <a:t>Put a 3 by Presenting marketing plan</a:t>
            </a:r>
          </a:p>
          <a:p>
            <a:endParaRPr lang="en-US" dirty="0" smtClean="0">
              <a:ea typeface="ＭＳ Ｐゴシック"/>
            </a:endParaRPr>
          </a:p>
          <a:p>
            <a:r>
              <a:rPr lang="en-US" dirty="0" smtClean="0">
                <a:ea typeface="ＭＳ Ｐゴシック"/>
              </a:rPr>
              <a:t>Chat: What % of agents have a listing system?</a:t>
            </a:r>
          </a:p>
          <a:p>
            <a:endParaRPr lang="en-US" dirty="0" smtClean="0">
              <a:ea typeface="ＭＳ Ｐゴシック"/>
            </a:endParaRPr>
          </a:p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4</a:t>
            </a:r>
            <a:endParaRPr lang="en-US" dirty="0" smtClean="0">
              <a:effectLst/>
            </a:endParaRPr>
          </a:p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/>
              </a:rPr>
              <a:t>Chat: Question—what’s in it for sellers to meet with you?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8</a:t>
            </a:r>
            <a:endParaRPr lang="en-US" dirty="0" smtClean="0">
              <a:effectLst/>
            </a:endParaRPr>
          </a:p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8</a:t>
            </a:r>
            <a:endParaRPr lang="en-US" dirty="0" smtClean="0">
              <a:effectLst/>
            </a:endParaRPr>
          </a:p>
          <a:p>
            <a:endParaRPr lang="en-US" dirty="0" smtClean="0">
              <a:ea typeface="ＭＳ Ｐゴシック"/>
            </a:endParaRPr>
          </a:p>
          <a:p>
            <a:r>
              <a:rPr lang="en-US" dirty="0" smtClean="0">
                <a:ea typeface="ＭＳ Ｐゴシック"/>
              </a:rPr>
              <a:t>Can go into formal qualifying appointment—add to the seller questionnaire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679450"/>
            <a:ext cx="4524375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8</a:t>
            </a:r>
            <a:endParaRPr lang="en-US" dirty="0" smtClean="0">
              <a:effectLst/>
            </a:endParaRPr>
          </a:p>
          <a:p>
            <a:endParaRPr lang="en-US" dirty="0" smtClean="0">
              <a:ea typeface="ＭＳ Ｐゴシック"/>
            </a:endParaRPr>
          </a:p>
          <a:p>
            <a:r>
              <a:rPr lang="en-US" dirty="0" smtClean="0">
                <a:ea typeface="ＭＳ Ｐゴシック"/>
              </a:rPr>
              <a:t>Can go into formal qualifying appointment—add to the seller questionnaire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2667000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 r="20380"/>
          <a:stretch>
            <a:fillRect/>
          </a:stretch>
        </p:blipFill>
        <p:spPr bwMode="auto">
          <a:xfrm>
            <a:off x="1588" y="5638800"/>
            <a:ext cx="9142412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76200"/>
            <a:ext cx="24923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143000"/>
            <a:ext cx="6019800" cy="289559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Rockwell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267200"/>
            <a:ext cx="5334000" cy="106680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800"/>
              </a:spcBef>
              <a:buFontTx/>
              <a:buNone/>
              <a:defRPr lang="en-US" sz="20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82990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552" y="228600"/>
            <a:ext cx="6940296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lnSpc>
                <a:spcPts val="2600"/>
              </a:lnSpc>
              <a:defRPr/>
            </a:lvl2pPr>
            <a:lvl3pPr>
              <a:lnSpc>
                <a:spcPts val="2200"/>
              </a:lnSpc>
              <a:spcBef>
                <a:spcPts val="1200"/>
              </a:spcBef>
              <a:defRPr/>
            </a:lvl3pPr>
            <a:lvl4pPr>
              <a:lnSpc>
                <a:spcPts val="2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11741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1DDC62-FF20-48B0-A306-FBD748BC66A7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38A31D-9B13-4360-A50F-F0E9784DD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10206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2E269F-68D1-46ED-B184-5412E82EE3F1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C80815-183C-4D23-8C2A-4FD913BF8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51774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2667000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 r="20380"/>
          <a:stretch>
            <a:fillRect/>
          </a:stretch>
        </p:blipFill>
        <p:spPr bwMode="auto">
          <a:xfrm>
            <a:off x="1588" y="5638800"/>
            <a:ext cx="9142412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76200"/>
            <a:ext cx="24923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143000"/>
            <a:ext cx="6019800" cy="289559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Rockwell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267200"/>
            <a:ext cx="5334000" cy="106680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800"/>
              </a:spcBef>
              <a:buFontTx/>
              <a:buNone/>
              <a:defRPr lang="en-US" sz="20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03431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552" y="228600"/>
            <a:ext cx="6940296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lnSpc>
                <a:spcPts val="2600"/>
              </a:lnSpc>
              <a:defRPr/>
            </a:lvl2pPr>
            <a:lvl3pPr>
              <a:lnSpc>
                <a:spcPts val="2200"/>
              </a:lnSpc>
              <a:spcBef>
                <a:spcPts val="1200"/>
              </a:spcBef>
              <a:defRPr/>
            </a:lvl3pPr>
            <a:lvl4pPr>
              <a:lnSpc>
                <a:spcPts val="2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33531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1DDC62-FF20-48B0-A306-FBD748BC66A7}" type="datetimeFigureOut">
              <a:rPr lang="en-US">
                <a:solidFill>
                  <a:srgbClr val="339933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3399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399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38A31D-9B13-4360-A50F-F0E9784DDBAB}" type="slidenum">
              <a:rPr lang="en-US">
                <a:solidFill>
                  <a:srgbClr val="3399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39020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2E269F-68D1-46ED-B184-5412E82EE3F1}" type="datetimeFigureOut">
              <a:rPr lang="en-US">
                <a:solidFill>
                  <a:srgbClr val="339933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3399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399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C80815-183C-4D23-8C2A-4FD913BF835A}" type="slidenum">
              <a:rPr lang="en-US">
                <a:solidFill>
                  <a:srgbClr val="3399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69408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30552" y="228600"/>
            <a:ext cx="7319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1938"/>
            <a:ext cx="13144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685925" y="261938"/>
            <a:ext cx="0" cy="728662"/>
          </a:xfrm>
          <a:prstGeom prst="line">
            <a:avLst/>
          </a:prstGeom>
          <a:ln>
            <a:solidFill>
              <a:srgbClr val="C1D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01"/>
          <a:stretch>
            <a:fillRect/>
          </a:stretch>
        </p:blipFill>
        <p:spPr bwMode="auto">
          <a:xfrm>
            <a:off x="0" y="6583363"/>
            <a:ext cx="9144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ransition spd="slow">
    <p:wipe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lang="en-US" sz="3200" kern="1200" dirty="0">
          <a:solidFill>
            <a:srgbClr val="339933"/>
          </a:solidFill>
          <a:latin typeface="Rockwell" pitchFamily="18" charset="0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9pPr>
    </p:titleStyle>
    <p:bodyStyle>
      <a:lvl1pPr marL="396875" indent="-396875" algn="l" rtl="0" eaLnBrk="0" fontAlgn="base" hangingPunct="0">
        <a:lnSpc>
          <a:spcPts val="3100"/>
        </a:lnSpc>
        <a:spcBef>
          <a:spcPts val="1800"/>
        </a:spcBef>
        <a:spcAft>
          <a:spcPct val="0"/>
        </a:spcAft>
        <a:buBlip>
          <a:blip r:embed="rId8"/>
        </a:buBlip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914400" indent="-341313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76363" indent="-287338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884363" indent="-2857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346325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47838" y="52388"/>
            <a:ext cx="7319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1938"/>
            <a:ext cx="13144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685925" y="261938"/>
            <a:ext cx="0" cy="728662"/>
          </a:xfrm>
          <a:prstGeom prst="line">
            <a:avLst/>
          </a:prstGeom>
          <a:ln>
            <a:solidFill>
              <a:srgbClr val="C1D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01"/>
          <a:stretch>
            <a:fillRect/>
          </a:stretch>
        </p:blipFill>
        <p:spPr bwMode="auto">
          <a:xfrm>
            <a:off x="0" y="6583363"/>
            <a:ext cx="9144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04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ransition spd="slow">
    <p:wipe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lang="en-US" sz="3200" kern="1200" dirty="0">
          <a:solidFill>
            <a:srgbClr val="339933"/>
          </a:solidFill>
          <a:latin typeface="Rockwell" pitchFamily="18" charset="0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9pPr>
    </p:titleStyle>
    <p:bodyStyle>
      <a:lvl1pPr marL="396875" indent="-396875" algn="l" rtl="0" eaLnBrk="0" fontAlgn="base" hangingPunct="0">
        <a:lnSpc>
          <a:spcPts val="3100"/>
        </a:lnSpc>
        <a:spcBef>
          <a:spcPts val="1800"/>
        </a:spcBef>
        <a:spcAft>
          <a:spcPct val="0"/>
        </a:spcAft>
        <a:buBlip>
          <a:blip r:embed="rId8"/>
        </a:buBlip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914400" indent="-341313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76363" indent="-287338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884363" indent="-2857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346325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/>
          <p:cNvSpPr>
            <a:spLocks/>
          </p:cNvSpPr>
          <p:nvPr/>
        </p:nvSpPr>
        <p:spPr bwMode="auto">
          <a:xfrm>
            <a:off x="1295400" y="28194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prstClr val="white"/>
                </a:solidFill>
                <a:latin typeface="Rockwell"/>
              </a:rPr>
              <a:t>Seeds of Success </a:t>
            </a:r>
          </a:p>
        </p:txBody>
      </p:sp>
      <p:sp>
        <p:nvSpPr>
          <p:cNvPr id="7170" name="Subtitle 5"/>
          <p:cNvSpPr>
            <a:spLocks/>
          </p:cNvSpPr>
          <p:nvPr/>
        </p:nvSpPr>
        <p:spPr bwMode="auto">
          <a:xfrm>
            <a:off x="381000" y="3657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1400"/>
              </a:lnSpc>
              <a:spcBef>
                <a:spcPts val="1800"/>
              </a:spcBef>
            </a:pPr>
            <a:r>
              <a:rPr lang="en-US" sz="2800" i="1" dirty="0" smtClean="0">
                <a:solidFill>
                  <a:prstClr val="white"/>
                </a:solidFill>
                <a:latin typeface="Calibri" pitchFamily="34" charset="0"/>
              </a:rPr>
              <a:t>The Listing Process: A Professional Approach</a:t>
            </a:r>
            <a:endParaRPr lang="en-US" sz="2800" i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171" name="Title 4"/>
          <p:cNvSpPr txBox="1">
            <a:spLocks/>
          </p:cNvSpPr>
          <p:nvPr/>
        </p:nvSpPr>
        <p:spPr bwMode="auto">
          <a:xfrm>
            <a:off x="304800" y="59436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prstClr val="white"/>
                </a:solidFill>
                <a:latin typeface="Rockwell"/>
              </a:rPr>
              <a:t>Session </a:t>
            </a:r>
            <a:r>
              <a:rPr lang="en-US" sz="2000" smtClean="0">
                <a:solidFill>
                  <a:prstClr val="white"/>
                </a:solidFill>
                <a:latin typeface="Rockwell"/>
              </a:rPr>
              <a:t>Seven</a:t>
            </a:r>
            <a:endParaRPr lang="en-US" sz="2000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54499462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ea typeface="ＭＳ Ｐゴシック"/>
                <a:cs typeface="+mj-cs"/>
              </a:rPr>
              <a:t>If Sellers are ‘Underwater’</a:t>
            </a:r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i="1" dirty="0" smtClean="0">
                <a:ea typeface="ＭＳ Ｐゴシック"/>
              </a:rPr>
              <a:t>Questions: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/>
              </a:rPr>
              <a:t>How </a:t>
            </a:r>
            <a:r>
              <a:rPr lang="en-US" dirty="0">
                <a:ea typeface="ＭＳ Ｐゴシック"/>
              </a:rPr>
              <a:t>much equity to you believe you have?</a:t>
            </a:r>
          </a:p>
          <a:p>
            <a:pPr>
              <a:spcBef>
                <a:spcPts val="1200"/>
              </a:spcBef>
            </a:pPr>
            <a:r>
              <a:rPr lang="en-US" dirty="0">
                <a:ea typeface="ＭＳ Ｐゴシック"/>
              </a:rPr>
              <a:t>How many loans do you have?</a:t>
            </a:r>
          </a:p>
          <a:p>
            <a:pPr>
              <a:spcBef>
                <a:spcPts val="1200"/>
              </a:spcBef>
            </a:pPr>
            <a:r>
              <a:rPr lang="en-US" dirty="0">
                <a:ea typeface="ＭＳ Ｐゴシック"/>
              </a:rPr>
              <a:t>Do you have any hardships that would influence your ability to make your payments</a:t>
            </a:r>
            <a:r>
              <a:rPr lang="en-US" dirty="0" smtClean="0">
                <a:ea typeface="ＭＳ Ｐゴシック"/>
              </a:rPr>
              <a:t>?</a:t>
            </a:r>
          </a:p>
          <a:p>
            <a:pPr lvl="1">
              <a:lnSpc>
                <a:spcPts val="3100"/>
              </a:lnSpc>
            </a:pPr>
            <a:r>
              <a:rPr lang="en-US" dirty="0">
                <a:ea typeface="ＭＳ Ｐゴシック"/>
              </a:rPr>
              <a:t>Leverage with the bank to do a short </a:t>
            </a:r>
            <a:r>
              <a:rPr lang="en-US" dirty="0" smtClean="0">
                <a:ea typeface="ＭＳ Ｐゴシック"/>
              </a:rPr>
              <a:t>sale </a:t>
            </a:r>
            <a:r>
              <a:rPr lang="en-US" dirty="0">
                <a:ea typeface="ＭＳ Ｐゴシック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649651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7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793875"/>
              </p:ext>
            </p:extLst>
          </p:nvPr>
        </p:nvGraphicFramePr>
        <p:xfrm>
          <a:off x="2362200" y="27020"/>
          <a:ext cx="6261100" cy="6449980"/>
        </p:xfrm>
        <a:graphic>
          <a:graphicData uri="http://schemas.openxmlformats.org/drawingml/2006/table">
            <a:tbl>
              <a:tblPr/>
              <a:tblGrid>
                <a:gridCol w="533400"/>
                <a:gridCol w="1200150"/>
                <a:gridCol w="1681163"/>
                <a:gridCol w="2846387"/>
              </a:tblGrid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Check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What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Materials to Use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Pre-qualify seller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 phone/in person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Pre-qualifying questions*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Set appointment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Qualify seller/educate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 home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Qualify Seller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Questionnaire*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Explain how you work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Make 2nd</a:t>
                      </a:r>
                      <a:r>
                        <a:rPr kumimoji="0" lang="en-US" sz="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nd 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appointment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Evaluate your chance of success Do research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Prepare marketing presentation with plan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&amp; CMA/market trends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Anticipate objections with visuals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Company materials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Market trends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Present marketing plan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(what you’ll do &amp; CMA)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 home with all decision-makers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 H and G listing presentation**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 Point Marketing Plan*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 property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Listing agreement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Market property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With your marketing plan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Communicate with seller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 Point Marketing plan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Internal marketing checklist*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7"/>
          <p:cNvSpPr>
            <a:spLocks/>
          </p:cNvSpPr>
          <p:nvPr/>
        </p:nvSpPr>
        <p:spPr bwMode="auto">
          <a:xfrm>
            <a:off x="0" y="20574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sz="3600" dirty="0">
                <a:solidFill>
                  <a:srgbClr val="339933"/>
                </a:solidFill>
                <a:latin typeface="Rockwell" pitchFamily="18" charset="0"/>
              </a:rPr>
              <a:t>  Create </a:t>
            </a:r>
            <a:br>
              <a:rPr lang="en-US" sz="3600" dirty="0">
                <a:solidFill>
                  <a:srgbClr val="339933"/>
                </a:solidFill>
                <a:latin typeface="Rockwell" pitchFamily="18" charset="0"/>
              </a:rPr>
            </a:br>
            <a:r>
              <a:rPr lang="en-US" sz="3600" dirty="0">
                <a:solidFill>
                  <a:srgbClr val="339933"/>
                </a:solidFill>
                <a:latin typeface="Rockwell" pitchFamily="18" charset="0"/>
              </a:rPr>
              <a:t> Your </a:t>
            </a:r>
            <a:br>
              <a:rPr lang="en-US" sz="3600" dirty="0">
                <a:solidFill>
                  <a:srgbClr val="339933"/>
                </a:solidFill>
                <a:latin typeface="Rockwell" pitchFamily="18" charset="0"/>
              </a:rPr>
            </a:br>
            <a:r>
              <a:rPr lang="en-US" sz="3600" dirty="0">
                <a:solidFill>
                  <a:srgbClr val="339933"/>
                </a:solidFill>
                <a:latin typeface="Rockwell" pitchFamily="18" charset="0"/>
              </a:rPr>
              <a:t> </a:t>
            </a:r>
            <a:r>
              <a:rPr lang="en-US" sz="3600" dirty="0" smtClean="0">
                <a:solidFill>
                  <a:srgbClr val="339933"/>
                </a:solidFill>
                <a:latin typeface="Rockwell" pitchFamily="18" charset="0"/>
              </a:rPr>
              <a:t>Listing</a:t>
            </a:r>
            <a:r>
              <a:rPr lang="en-US" sz="3600" dirty="0">
                <a:solidFill>
                  <a:srgbClr val="339933"/>
                </a:solidFill>
                <a:latin typeface="Rockwell" pitchFamily="18" charset="0"/>
              </a:rPr>
              <a:t/>
            </a:r>
            <a:br>
              <a:rPr lang="en-US" sz="3600" dirty="0">
                <a:solidFill>
                  <a:srgbClr val="339933"/>
                </a:solidFill>
                <a:latin typeface="Rockwell" pitchFamily="18" charset="0"/>
              </a:rPr>
            </a:br>
            <a:r>
              <a:rPr lang="en-US" sz="3600" dirty="0">
                <a:solidFill>
                  <a:srgbClr val="339933"/>
                </a:solidFill>
                <a:latin typeface="Rockwell" pitchFamily="18" charset="0"/>
              </a:rPr>
              <a:t>  System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4166" y="17079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√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906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7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 smtClean="0">
                <a:ea typeface="ＭＳ Ｐゴシック"/>
              </a:rPr>
              <a:t>At the Seller’s Home: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Gathering Information</a:t>
            </a:r>
          </a:p>
        </p:txBody>
      </p:sp>
      <p:sp>
        <p:nvSpPr>
          <p:cNvPr id="31746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sz="2800" dirty="0" smtClean="0">
                <a:ea typeface="ＭＳ Ｐゴシック"/>
              </a:rPr>
              <a:t>Gather </a:t>
            </a:r>
            <a:r>
              <a:rPr lang="en-US" sz="2800" i="1" dirty="0" smtClean="0">
                <a:ea typeface="ＭＳ Ｐゴシック"/>
              </a:rPr>
              <a:t>critica</a:t>
            </a:r>
            <a:r>
              <a:rPr lang="en-US" sz="2800" dirty="0" smtClean="0">
                <a:ea typeface="ＭＳ Ｐゴシック"/>
              </a:rPr>
              <a:t>l information</a:t>
            </a: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sz="2400" dirty="0" smtClean="0">
                <a:ea typeface="ＭＳ Ｐゴシック"/>
              </a:rPr>
              <a:t>Save time </a:t>
            </a: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sz="2400" dirty="0" smtClean="0">
                <a:ea typeface="ＭＳ Ｐゴシック"/>
              </a:rPr>
              <a:t>Prove your professionalism </a:t>
            </a: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sz="2400" dirty="0" smtClean="0">
                <a:ea typeface="ＭＳ Ｐゴシック"/>
              </a:rPr>
              <a:t>Uncover hidden motives </a:t>
            </a: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sz="2400" dirty="0" smtClean="0">
                <a:ea typeface="ＭＳ Ｐゴシック"/>
              </a:rPr>
              <a:t>Use information later to narrow home choices and close</a:t>
            </a: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sz="2400" dirty="0" smtClean="0">
                <a:ea typeface="ＭＳ Ｐゴシック"/>
              </a:rPr>
              <a:t>Demonstrates how you would work/ </a:t>
            </a:r>
            <a:br>
              <a:rPr lang="en-US" sz="2400" dirty="0" smtClean="0">
                <a:ea typeface="ＭＳ Ｐゴシック"/>
              </a:rPr>
            </a:br>
            <a:r>
              <a:rPr lang="en-US" sz="2400" dirty="0" smtClean="0">
                <a:ea typeface="ＭＳ Ｐゴシック"/>
              </a:rPr>
              <a:t>what you’ll do for them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When? </a:t>
            </a:r>
            <a:r>
              <a:rPr lang="en-US" dirty="0">
                <a:ea typeface="ＭＳ Ｐゴシック"/>
              </a:rPr>
              <a:t>Prior to inspecting the home</a:t>
            </a:r>
          </a:p>
        </p:txBody>
      </p:sp>
    </p:spTree>
    <p:extLst>
      <p:ext uri="{BB962C8B-B14F-4D97-AF65-F5344CB8AC3E}">
        <p14:creationId xmlns:p14="http://schemas.microsoft.com/office/powerpoint/2010/main" val="722826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Qualifying: </a:t>
            </a:r>
            <a:r>
              <a:rPr lang="en-US" dirty="0" smtClean="0">
                <a:ea typeface="ＭＳ Ｐゴシック"/>
              </a:rPr>
              <a:t/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The </a:t>
            </a:r>
            <a:r>
              <a:rPr lang="en-US" dirty="0">
                <a:ea typeface="ＭＳ Ｐゴシック"/>
              </a:rPr>
              <a:t>Seller’s Questionnaire </a:t>
            </a:r>
            <a:endParaRPr lang="en-US" dirty="0"/>
          </a:p>
        </p:txBody>
      </p:sp>
      <p:sp>
        <p:nvSpPr>
          <p:cNvPr id="1229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/>
              </a:rPr>
              <a:t>Explain what’s in it for them to meet with you (qualifying appointment?)</a:t>
            </a:r>
          </a:p>
          <a:p>
            <a:pPr eaLnBrk="1" hangingPunct="1"/>
            <a:r>
              <a:rPr lang="en-US" sz="2800" dirty="0" smtClean="0">
                <a:ea typeface="ＭＳ Ｐゴシック"/>
              </a:rPr>
              <a:t>Introduce the interview process/explain ‘why’</a:t>
            </a:r>
          </a:p>
          <a:p>
            <a:pPr eaLnBrk="1" hangingPunct="1"/>
            <a:r>
              <a:rPr lang="en-US" sz="2800" dirty="0" smtClean="0">
                <a:ea typeface="ＭＳ Ｐゴシック"/>
              </a:rPr>
              <a:t>Ask questions first, preview the home second</a:t>
            </a:r>
          </a:p>
          <a:p>
            <a:pPr eaLnBrk="1" hangingPunct="1"/>
            <a:r>
              <a:rPr lang="en-US" sz="2800" dirty="0" smtClean="0">
                <a:ea typeface="ＭＳ Ｐゴシック"/>
              </a:rPr>
              <a:t>Sit in a comfortable place (kitchen table?)  </a:t>
            </a:r>
          </a:p>
          <a:p>
            <a:pPr eaLnBrk="1" hangingPunct="1"/>
            <a:r>
              <a:rPr lang="en-US" sz="2800" dirty="0" smtClean="0">
                <a:ea typeface="ＭＳ Ｐゴシック"/>
              </a:rPr>
              <a:t>What is the seller looking for from you?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ea typeface="ＭＳ Ｐゴシック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600" dirty="0" smtClean="0">
                <a:ea typeface="ＭＳ Ｐゴシック"/>
              </a:rPr>
              <a:t> </a:t>
            </a:r>
          </a:p>
          <a:p>
            <a:pPr eaLnBrk="1" hangingPunct="1">
              <a:buFontTx/>
              <a:buNone/>
            </a:pPr>
            <a:endParaRPr lang="en-US" sz="1600" dirty="0" smtClean="0">
              <a:ea typeface="ＭＳ Ｐゴシック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685800" y="5461001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73149" y="51816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Bottom line: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Create </a:t>
            </a:r>
            <a:r>
              <a:rPr lang="en-US" sz="2400" dirty="0"/>
              <a:t>trust, rapport, 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set </a:t>
            </a:r>
            <a:r>
              <a:rPr lang="en-US" sz="2400" dirty="0"/>
              <a:t>the stage for the listing </a:t>
            </a:r>
            <a:r>
              <a:rPr lang="en-US" sz="2400" dirty="0" smtClean="0"/>
              <a:t>relationship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624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7"/>
          <p:cNvSpPr>
            <a:spLocks noGrp="1"/>
          </p:cNvSpPr>
          <p:nvPr>
            <p:ph type="title"/>
          </p:nvPr>
        </p:nvSpPr>
        <p:spPr>
          <a:xfrm>
            <a:off x="2130552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/>
                <a:cs typeface="ＭＳ Ｐゴシック"/>
              </a:rPr>
              <a:t>Qualifying: </a:t>
            </a:r>
            <a:r>
              <a:rPr lang="en-US" dirty="0" smtClean="0">
                <a:ea typeface="ＭＳ Ｐゴシック"/>
                <a:cs typeface="ＭＳ Ｐゴシック"/>
              </a:rPr>
              <a:t/>
            </a:r>
            <a:br>
              <a:rPr lang="en-US" dirty="0" smtClean="0">
                <a:ea typeface="ＭＳ Ｐゴシック"/>
                <a:cs typeface="ＭＳ Ｐゴシック"/>
              </a:rPr>
            </a:br>
            <a:r>
              <a:rPr lang="en-US" dirty="0" smtClean="0">
                <a:ea typeface="ＭＳ Ｐゴシック"/>
                <a:cs typeface="ＭＳ Ｐゴシック"/>
              </a:rPr>
              <a:t>The </a:t>
            </a:r>
            <a:r>
              <a:rPr lang="en-US" dirty="0">
                <a:ea typeface="ＭＳ Ｐゴシック"/>
                <a:cs typeface="ＭＳ Ｐゴシック"/>
              </a:rPr>
              <a:t>Seller Questionnaire</a:t>
            </a:r>
          </a:p>
        </p:txBody>
      </p:sp>
      <p:sp>
        <p:nvSpPr>
          <p:cNvPr id="35842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Lifestyle needs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Preferences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Function of need or feature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What they </a:t>
            </a:r>
            <a:r>
              <a:rPr lang="en-US" i="1" dirty="0" smtClean="0">
                <a:ea typeface="ＭＳ Ｐゴシック"/>
              </a:rPr>
              <a:t>don’t</a:t>
            </a:r>
            <a:r>
              <a:rPr lang="en-US" dirty="0" smtClean="0">
                <a:ea typeface="ＭＳ Ｐゴシック"/>
              </a:rPr>
              <a:t> want 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Hidden motivators 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Agent experiences 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Financial needs 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ea typeface="ＭＳ Ｐゴシック"/>
              </a:rPr>
              <a:t>Timeframe 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ea typeface="ＭＳ Ｐゴシック"/>
              </a:rPr>
              <a:t>Barriers</a:t>
            </a:r>
          </a:p>
          <a:p>
            <a:pPr eaLnBrk="1" hangingPunct="1">
              <a:buFontTx/>
              <a:buNone/>
            </a:pPr>
            <a:endParaRPr lang="en-US" sz="1600" dirty="0" smtClean="0">
              <a:ea typeface="ＭＳ Ｐゴシック"/>
            </a:endParaRPr>
          </a:p>
        </p:txBody>
      </p:sp>
      <p:pic>
        <p:nvPicPr>
          <p:cNvPr id="4" name="Picture 3" descr="SellerQuestionnaire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91622"/>
            <a:ext cx="2959100" cy="497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387569" y="596900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Watch the video: Qualifying </a:t>
            </a:r>
            <a:r>
              <a:rPr lang="en-US" dirty="0" smtClean="0">
                <a:solidFill>
                  <a:srgbClr val="008000"/>
                </a:solidFill>
              </a:rPr>
              <a:t>sellers </a:t>
            </a:r>
            <a:r>
              <a:rPr lang="en-US" dirty="0">
                <a:solidFill>
                  <a:srgbClr val="008000"/>
                </a:solidFill>
              </a:rPr>
              <a:t>available </a:t>
            </a:r>
            <a:r>
              <a:rPr lang="en-US" dirty="0" smtClean="0">
                <a:solidFill>
                  <a:srgbClr val="008000"/>
                </a:solidFill>
              </a:rPr>
              <a:t>on the Greenhouse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6291" y="990600"/>
            <a:ext cx="3220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1600" dirty="0">
                <a:solidFill>
                  <a:srgbClr val="646464"/>
                </a:solidFill>
                <a:latin typeface="+mn-lt"/>
              </a:rPr>
              <a:t>This questionnaire is available to you</a:t>
            </a:r>
          </a:p>
        </p:txBody>
      </p:sp>
    </p:spTree>
    <p:extLst>
      <p:ext uri="{BB962C8B-B14F-4D97-AF65-F5344CB8AC3E}">
        <p14:creationId xmlns:p14="http://schemas.microsoft.com/office/powerpoint/2010/main" val="3839659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7"/>
          <p:cNvSpPr>
            <a:spLocks noGrp="1"/>
          </p:cNvSpPr>
          <p:nvPr>
            <p:ph type="title"/>
          </p:nvPr>
        </p:nvSpPr>
        <p:spPr>
          <a:xfrm>
            <a:off x="1755776" y="194733"/>
            <a:ext cx="6016625" cy="120226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a typeface="ＭＳ Ｐゴシック"/>
              </a:rPr>
              <a:t>Before You List: Evaluate the Seller and the Property</a:t>
            </a:r>
          </a:p>
        </p:txBody>
      </p:sp>
      <p:sp>
        <p:nvSpPr>
          <p:cNvPr id="37890" name="Content Placeholder 8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736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What 5 standards or guidelines would you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need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place to list the property?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What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seller </a:t>
            </a:r>
            <a:r>
              <a:rPr lang="en-US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answers would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cause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you </a:t>
            </a:r>
            <a:r>
              <a:rPr lang="en-US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not to list the property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?</a:t>
            </a:r>
            <a:endParaRPr lang="en-US" sz="1600" dirty="0" smtClean="0">
              <a:ea typeface="ＭＳ Ｐゴシック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76600"/>
            <a:ext cx="370031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4444483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i="1" dirty="0">
                <a:ea typeface="ＭＳ Ｐゴシック"/>
              </a:rPr>
              <a:t>These are your </a:t>
            </a:r>
            <a:br>
              <a:rPr lang="en-US" sz="2800" i="1" dirty="0">
                <a:ea typeface="ＭＳ Ｐゴシック"/>
              </a:rPr>
            </a:br>
            <a:r>
              <a:rPr lang="en-US" sz="2800" i="1" dirty="0" smtClean="0">
                <a:ea typeface="ＭＳ Ｐゴシック"/>
              </a:rPr>
              <a:t>seller/property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73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7"/>
          <p:cNvSpPr>
            <a:spLocks noGrp="1"/>
          </p:cNvSpPr>
          <p:nvPr>
            <p:ph type="title"/>
          </p:nvPr>
        </p:nvSpPr>
        <p:spPr>
          <a:xfrm>
            <a:off x="1752601" y="279400"/>
            <a:ext cx="6016625" cy="1202267"/>
          </a:xfrm>
        </p:spPr>
        <p:txBody>
          <a:bodyPr anchor="t"/>
          <a:lstStyle/>
          <a:p>
            <a:pPr algn="ctr" eaLnBrk="1" hangingPunct="1"/>
            <a:r>
              <a:rPr lang="en-US" dirty="0" smtClean="0">
                <a:ea typeface="ＭＳ Ｐゴシック"/>
              </a:rPr>
              <a:t>Evaluating Property Salability </a:t>
            </a:r>
          </a:p>
        </p:txBody>
      </p:sp>
      <p:sp>
        <p:nvSpPr>
          <p:cNvPr id="39938" name="Content Placeholder 8"/>
          <p:cNvSpPr>
            <a:spLocks noGrp="1"/>
          </p:cNvSpPr>
          <p:nvPr>
            <p:ph idx="1"/>
          </p:nvPr>
        </p:nvSpPr>
        <p:spPr>
          <a:xfrm>
            <a:off x="5333999" y="1219200"/>
            <a:ext cx="3247697" cy="3168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1800" dirty="0" smtClean="0">
                <a:ea typeface="ＭＳ Ｐゴシック"/>
              </a:rPr>
              <a:t>This evaluator is available to you</a:t>
            </a:r>
          </a:p>
        </p:txBody>
      </p:sp>
      <p:pic>
        <p:nvPicPr>
          <p:cNvPr id="4" name="Picture 3" descr="Salvability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12287"/>
            <a:ext cx="3247697" cy="466432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9941" name="Picture 6" descr="not sold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39789"/>
            <a:ext cx="2637315" cy="48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67686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7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75639"/>
              </p:ext>
            </p:extLst>
          </p:nvPr>
        </p:nvGraphicFramePr>
        <p:xfrm>
          <a:off x="2057400" y="76200"/>
          <a:ext cx="6261100" cy="6308091"/>
        </p:xfrm>
        <a:graphic>
          <a:graphicData uri="http://schemas.openxmlformats.org/drawingml/2006/table">
            <a:tbl>
              <a:tblPr/>
              <a:tblGrid>
                <a:gridCol w="403225"/>
                <a:gridCol w="1330325"/>
                <a:gridCol w="1681163"/>
                <a:gridCol w="2846387"/>
              </a:tblGrid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Check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What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Materials to Use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Pre-qualify seller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 phone/in person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Pre-qualifying questions*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Set appointment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Qualify seller/educate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 home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Qualify Seller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Questionnaire*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Explain how you work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Make 2nd</a:t>
                      </a:r>
                      <a:r>
                        <a:rPr kumimoji="0" lang="en-US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nd  </a:t>
                      </a: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appointment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Evaluate your chance of success Do research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Prepare marketing presentation with plan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&amp; CMA/market trends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Anticipate objections with visuals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Company materials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Market trends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Present marketing plan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(what you’ll do &amp; CMA)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 home with all decision-makers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 H and G listing presentation**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 Point Marketing Plan*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 property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Listing agreement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Market property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With your marketing plan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Communicate with seller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 Point Marketing plan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Internal marketing checklist*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7"/>
          <p:cNvSpPr>
            <a:spLocks/>
          </p:cNvSpPr>
          <p:nvPr/>
        </p:nvSpPr>
        <p:spPr bwMode="auto">
          <a:xfrm>
            <a:off x="34483" y="2057400"/>
            <a:ext cx="198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5000"/>
              </a:lnSpc>
            </a:pPr>
            <a:r>
              <a:rPr lang="en-US" sz="3200" dirty="0">
                <a:solidFill>
                  <a:srgbClr val="339933"/>
                </a:solidFill>
                <a:latin typeface="Rockwell" pitchFamily="18" charset="0"/>
              </a:rPr>
              <a:t>  Create </a:t>
            </a:r>
            <a:br>
              <a:rPr lang="en-US" sz="3200" dirty="0">
                <a:solidFill>
                  <a:srgbClr val="339933"/>
                </a:solidFill>
                <a:latin typeface="Rockwell" pitchFamily="18" charset="0"/>
              </a:rPr>
            </a:br>
            <a:r>
              <a:rPr lang="en-US" sz="3200" dirty="0">
                <a:solidFill>
                  <a:srgbClr val="339933"/>
                </a:solidFill>
                <a:latin typeface="Rockwell" pitchFamily="18" charset="0"/>
              </a:rPr>
              <a:t> Your </a:t>
            </a:r>
            <a:br>
              <a:rPr lang="en-US" sz="3200" dirty="0">
                <a:solidFill>
                  <a:srgbClr val="339933"/>
                </a:solidFill>
                <a:latin typeface="Rockwell" pitchFamily="18" charset="0"/>
              </a:rPr>
            </a:br>
            <a:r>
              <a:rPr lang="en-US" sz="3200" dirty="0">
                <a:solidFill>
                  <a:srgbClr val="339933"/>
                </a:solidFill>
                <a:latin typeface="Rockwell" pitchFamily="18" charset="0"/>
              </a:rPr>
              <a:t> </a:t>
            </a:r>
            <a:r>
              <a:rPr lang="en-US" sz="3200" dirty="0" smtClean="0">
                <a:solidFill>
                  <a:srgbClr val="339933"/>
                </a:solidFill>
                <a:latin typeface="Rockwell" pitchFamily="18" charset="0"/>
              </a:rPr>
              <a:t>Listing      </a:t>
            </a:r>
            <a:r>
              <a:rPr lang="en-US" sz="3200" dirty="0">
                <a:solidFill>
                  <a:srgbClr val="339933"/>
                </a:solidFill>
                <a:latin typeface="Rockwell" pitchFamily="18" charset="0"/>
              </a:rPr>
              <a:t/>
            </a:r>
            <a:br>
              <a:rPr lang="en-US" sz="3200" dirty="0">
                <a:solidFill>
                  <a:srgbClr val="339933"/>
                </a:solidFill>
                <a:latin typeface="Rockwell" pitchFamily="18" charset="0"/>
              </a:rPr>
            </a:br>
            <a:r>
              <a:rPr lang="en-US" sz="3200" dirty="0">
                <a:solidFill>
                  <a:srgbClr val="339933"/>
                </a:solidFill>
                <a:latin typeface="Rockwell" pitchFamily="18" charset="0"/>
              </a:rPr>
              <a:t>  </a:t>
            </a:r>
            <a:r>
              <a:rPr lang="en-US" sz="3200" dirty="0" smtClean="0">
                <a:solidFill>
                  <a:srgbClr val="339933"/>
                </a:solidFill>
                <a:latin typeface="Rockwell" pitchFamily="18" charset="0"/>
              </a:rPr>
              <a:t>System</a:t>
            </a:r>
            <a:endParaRPr lang="en-US" sz="3200" dirty="0">
              <a:solidFill>
                <a:srgbClr val="339933"/>
              </a:solidFill>
              <a:latin typeface="Rockwell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1676400"/>
            <a:ext cx="3352800" cy="609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61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ea typeface="ＭＳ Ｐゴシック"/>
              </a:rPr>
              <a:t>Explain How You Work*</a:t>
            </a:r>
          </a:p>
        </p:txBody>
      </p:sp>
      <p:sp>
        <p:nvSpPr>
          <p:cNvPr id="12291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pPr indent="0" algn="ctr" eaLnBrk="1" hangingPunct="1">
              <a:spcBef>
                <a:spcPts val="600"/>
              </a:spcBef>
              <a:buFontTx/>
              <a:buNone/>
            </a:pPr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  <a:ea typeface="ＭＳ Ｐゴシック"/>
              </a:rPr>
              <a:t>*If you have decided you don’t want to list the property and work with the sellers, do not go to this step! 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ea typeface="ＭＳ Ｐゴシック"/>
              </a:rPr>
              <a:t>Your professional standards, and why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ea typeface="ＭＳ Ｐゴシック"/>
              </a:rPr>
              <a:t>What you will list- and what you won’t list, and why 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ea typeface="ＭＳ Ｐゴシック"/>
              </a:rPr>
              <a:t>What you will provide (mention the 22-point marketing plan) 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ea typeface="ＭＳ Ｐゴシック"/>
              </a:rPr>
              <a:t>How you will be accountable 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ea typeface="ＭＳ Ｐゴシック"/>
              </a:rPr>
              <a:t>Walk through the home and take notes 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ea typeface="ＭＳ Ｐゴシック"/>
              </a:rPr>
              <a:t>This is the end of the information-gathering/questions  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ea typeface="ＭＳ Ｐゴシック"/>
              </a:rPr>
              <a:t>Now do the listing presentation (if you decided to go ahead)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400" dirty="0" smtClean="0">
                <a:ea typeface="ＭＳ Ｐゴシック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dirty="0" smtClean="0">
                <a:ea typeface="ＭＳ Ｐゴシック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600" dirty="0" smtClean="0">
                <a:ea typeface="ＭＳ Ｐゴシック"/>
              </a:rPr>
              <a:t> </a:t>
            </a:r>
          </a:p>
          <a:p>
            <a:pPr eaLnBrk="1" hangingPunct="1">
              <a:buFontTx/>
              <a:buNone/>
            </a:pPr>
            <a:endParaRPr lang="en-US" sz="1600" dirty="0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7634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1752600" cy="1193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Title 7"/>
          <p:cNvSpPr>
            <a:spLocks/>
          </p:cNvSpPr>
          <p:nvPr/>
        </p:nvSpPr>
        <p:spPr bwMode="auto">
          <a:xfrm>
            <a:off x="7162800" y="213360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5000"/>
              </a:lnSpc>
            </a:pPr>
            <a:r>
              <a:rPr lang="en-US" sz="3600" dirty="0">
                <a:solidFill>
                  <a:srgbClr val="339933"/>
                </a:solidFill>
                <a:latin typeface="Rockwell" pitchFamily="18" charset="0"/>
              </a:rPr>
              <a:t>  Create </a:t>
            </a:r>
            <a:br>
              <a:rPr lang="en-US" sz="3600" dirty="0">
                <a:solidFill>
                  <a:srgbClr val="339933"/>
                </a:solidFill>
                <a:latin typeface="Rockwell" pitchFamily="18" charset="0"/>
              </a:rPr>
            </a:br>
            <a:r>
              <a:rPr lang="en-US" sz="3600" dirty="0">
                <a:solidFill>
                  <a:srgbClr val="339933"/>
                </a:solidFill>
                <a:latin typeface="Rockwell" pitchFamily="18" charset="0"/>
              </a:rPr>
              <a:t> Your </a:t>
            </a:r>
            <a:br>
              <a:rPr lang="en-US" sz="3600" dirty="0">
                <a:solidFill>
                  <a:srgbClr val="339933"/>
                </a:solidFill>
                <a:latin typeface="Rockwell" pitchFamily="18" charset="0"/>
              </a:rPr>
            </a:br>
            <a:r>
              <a:rPr lang="en-US" sz="3600" dirty="0">
                <a:solidFill>
                  <a:srgbClr val="339933"/>
                </a:solidFill>
                <a:latin typeface="Rockwell" pitchFamily="18" charset="0"/>
              </a:rPr>
              <a:t> Listing       </a:t>
            </a:r>
            <a:br>
              <a:rPr lang="en-US" sz="3600" dirty="0">
                <a:solidFill>
                  <a:srgbClr val="339933"/>
                </a:solidFill>
                <a:latin typeface="Rockwell" pitchFamily="18" charset="0"/>
              </a:rPr>
            </a:br>
            <a:r>
              <a:rPr lang="en-US" sz="3600" dirty="0">
                <a:solidFill>
                  <a:srgbClr val="339933"/>
                </a:solidFill>
                <a:latin typeface="Rockwell" pitchFamily="18" charset="0"/>
              </a:rPr>
              <a:t>  System </a:t>
            </a:r>
          </a:p>
        </p:txBody>
      </p:sp>
      <p:graphicFrame>
        <p:nvGraphicFramePr>
          <p:cNvPr id="4717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92588"/>
              </p:ext>
            </p:extLst>
          </p:nvPr>
        </p:nvGraphicFramePr>
        <p:xfrm>
          <a:off x="1219200" y="18134"/>
          <a:ext cx="6261100" cy="6458866"/>
        </p:xfrm>
        <a:graphic>
          <a:graphicData uri="http://schemas.openxmlformats.org/drawingml/2006/table">
            <a:tbl>
              <a:tblPr/>
              <a:tblGrid>
                <a:gridCol w="533400"/>
                <a:gridCol w="1200150"/>
                <a:gridCol w="1681163"/>
                <a:gridCol w="2846387"/>
              </a:tblGrid>
              <a:tr h="47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Check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What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Materials to Use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1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Pre-qualify seller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 phone/in person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Pre-qualifying questions*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1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Set appointment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8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Qualify seller/educate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 home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Qualify Seller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Questionnaire*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Explain how you work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1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Make 2nd</a:t>
                      </a:r>
                      <a:r>
                        <a:rPr kumimoji="0" lang="en-US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nd  </a:t>
                      </a: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appointment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Evaluate your chance of success Do research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9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Prepare marketing presentation with plan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&amp; CMA/market trends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Anticipate objections with visuals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Company materials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Market trends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Present marketing plan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(what you’ll do &amp; CMA)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 home with all decision-makers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 H and G listing presentation**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 Point Marketing Plan*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1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 property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Listing agreement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6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Market property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With your marketing plan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Communicate with seller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 Point Marketing plan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Internal marketing checklist*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5334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√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0668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√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165916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√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28956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√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3821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√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415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/>
          <p:cNvSpPr>
            <a:spLocks noGrp="1"/>
          </p:cNvSpPr>
          <p:nvPr>
            <p:ph type="title"/>
          </p:nvPr>
        </p:nvSpPr>
        <p:spPr>
          <a:xfrm>
            <a:off x="2128838" y="304800"/>
            <a:ext cx="7015162" cy="1143000"/>
          </a:xfrm>
        </p:spPr>
        <p:txBody>
          <a:bodyPr/>
          <a:lstStyle/>
          <a:p>
            <a:pPr eaLnBrk="1" hangingPunct="1"/>
            <a:r>
              <a:rPr dirty="0" smtClean="0">
                <a:latin typeface="Rockwell" charset="0"/>
              </a:rPr>
              <a:t>Goals of This Session</a:t>
            </a:r>
            <a:br>
              <a:rPr dirty="0" smtClean="0">
                <a:latin typeface="Rockwell" charset="0"/>
              </a:rPr>
            </a:br>
            <a:r>
              <a:rPr sz="2000" i="1" dirty="0" smtClean="0">
                <a:latin typeface="Rockwell" charset="0"/>
              </a:rPr>
              <a:t>At the end of this session, you’ll have the tools to:  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93323"/>
          </a:xfrm>
        </p:spPr>
        <p:txBody>
          <a:bodyPr/>
          <a:lstStyle/>
          <a:p>
            <a:pPr marL="342900" indent="-342900">
              <a:spcBef>
                <a:spcPts val="800"/>
              </a:spcBef>
            </a:pPr>
            <a:r>
              <a:rPr lang="en-US" sz="2400" dirty="0">
                <a:solidFill>
                  <a:srgbClr val="646464"/>
                </a:solidFill>
                <a:latin typeface="Calibri" pitchFamily="34" charset="0"/>
              </a:rPr>
              <a:t>Use the professional listing system to assemble your listing materials </a:t>
            </a:r>
          </a:p>
          <a:p>
            <a:pPr marL="342900" indent="-342900">
              <a:spcBef>
                <a:spcPts val="800"/>
              </a:spcBef>
            </a:pPr>
            <a:r>
              <a:rPr lang="en-US" sz="2400" dirty="0">
                <a:solidFill>
                  <a:srgbClr val="646464"/>
                </a:solidFill>
                <a:latin typeface="Calibri" pitchFamily="34" charset="0"/>
              </a:rPr>
              <a:t>Ask critical qualifying questions to potential sellers to save </a:t>
            </a:r>
            <a:r>
              <a:rPr lang="en-US" sz="2400" dirty="0" smtClean="0">
                <a:solidFill>
                  <a:srgbClr val="646464"/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rgbClr val="646464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646464"/>
                </a:solidFill>
                <a:latin typeface="Calibri" pitchFamily="34" charset="0"/>
              </a:rPr>
              <a:t>you </a:t>
            </a:r>
            <a:r>
              <a:rPr lang="en-US" sz="2400" dirty="0">
                <a:solidFill>
                  <a:srgbClr val="646464"/>
                </a:solidFill>
                <a:latin typeface="Calibri" pitchFamily="34" charset="0"/>
              </a:rPr>
              <a:t>time and create results fasters</a:t>
            </a:r>
          </a:p>
          <a:p>
            <a:pPr marL="342900" indent="-342900">
              <a:spcBef>
                <a:spcPts val="800"/>
              </a:spcBef>
            </a:pPr>
            <a:r>
              <a:rPr lang="en-US" sz="2400" dirty="0">
                <a:solidFill>
                  <a:srgbClr val="646464"/>
                </a:solidFill>
                <a:latin typeface="Calibri" pitchFamily="34" charset="0"/>
              </a:rPr>
              <a:t>Explain to sellers how you work to raise trust/confidence</a:t>
            </a:r>
          </a:p>
          <a:p>
            <a:pPr marL="342900" indent="-342900">
              <a:spcBef>
                <a:spcPts val="800"/>
              </a:spcBef>
            </a:pPr>
            <a:r>
              <a:rPr lang="en-US" sz="2400" dirty="0">
                <a:solidFill>
                  <a:srgbClr val="646464"/>
                </a:solidFill>
                <a:latin typeface="Calibri" pitchFamily="34" charset="0"/>
              </a:rPr>
              <a:t>Use personal standards evaluator tool to determine which sellers are qualified to work with you</a:t>
            </a:r>
          </a:p>
          <a:p>
            <a:pPr marL="342900" indent="-342900">
              <a:spcBef>
                <a:spcPts val="800"/>
              </a:spcBef>
            </a:pPr>
            <a:r>
              <a:rPr lang="en-US" sz="2400" dirty="0">
                <a:solidFill>
                  <a:srgbClr val="646464"/>
                </a:solidFill>
                <a:latin typeface="Calibri" pitchFamily="34" charset="0"/>
              </a:rPr>
              <a:t>Organize a listing presentation</a:t>
            </a:r>
          </a:p>
          <a:p>
            <a:pPr marL="342900" indent="-342900">
              <a:spcBef>
                <a:spcPts val="800"/>
              </a:spcBef>
            </a:pPr>
            <a:r>
              <a:rPr lang="en-US" sz="2400" dirty="0">
                <a:solidFill>
                  <a:srgbClr val="646464"/>
                </a:solidFill>
                <a:latin typeface="Calibri" pitchFamily="34" charset="0"/>
              </a:rPr>
              <a:t>Create a marketing plan to use with sellers</a:t>
            </a:r>
          </a:p>
          <a:p>
            <a:pPr marL="342900" indent="-342900">
              <a:spcBef>
                <a:spcPts val="800"/>
              </a:spcBef>
            </a:pPr>
            <a:r>
              <a:rPr lang="en-US" sz="2400" dirty="0">
                <a:solidFill>
                  <a:srgbClr val="646464"/>
                </a:solidFill>
                <a:latin typeface="Calibri" pitchFamily="34" charset="0"/>
              </a:rPr>
              <a:t>Craft an ‘objection buster’ to answer common </a:t>
            </a:r>
            <a:r>
              <a:rPr lang="en-US" sz="2400" dirty="0" smtClean="0">
                <a:solidFill>
                  <a:srgbClr val="646464"/>
                </a:solidFill>
                <a:latin typeface="Calibri" pitchFamily="34" charset="0"/>
              </a:rPr>
              <a:t>seller objections</a:t>
            </a:r>
            <a:endParaRPr lang="en-US" sz="1800" dirty="0" smtClean="0"/>
          </a:p>
          <a:p>
            <a:pPr marL="342900" indent="-342900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919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7"/>
          <p:cNvSpPr>
            <a:spLocks noGrp="1"/>
          </p:cNvSpPr>
          <p:nvPr>
            <p:ph type="title"/>
          </p:nvPr>
        </p:nvSpPr>
        <p:spPr>
          <a:xfrm>
            <a:off x="1755776" y="194733"/>
            <a:ext cx="6626224" cy="120226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Presenting Your Listing Presentation </a:t>
            </a:r>
          </a:p>
        </p:txBody>
      </p:sp>
      <p:sp>
        <p:nvSpPr>
          <p:cNvPr id="49154" name="Content Placeholder 8"/>
          <p:cNvSpPr>
            <a:spLocks noGrp="1"/>
          </p:cNvSpPr>
          <p:nvPr>
            <p:ph idx="1"/>
          </p:nvPr>
        </p:nvSpPr>
        <p:spPr>
          <a:xfrm>
            <a:off x="152400" y="1905000"/>
            <a:ext cx="48006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8000"/>
                </a:solidFill>
                <a:ea typeface="ＭＳ Ｐゴシック"/>
              </a:rPr>
              <a:t>Greenhouse </a:t>
            </a:r>
            <a:r>
              <a:rPr lang="en-US" dirty="0" smtClean="0">
                <a:solidFill>
                  <a:srgbClr val="008000"/>
                </a:solidFill>
                <a:ea typeface="ＭＳ Ｐゴシック"/>
                <a:sym typeface="Wingdings"/>
              </a:rPr>
              <a:t></a:t>
            </a:r>
            <a:r>
              <a:rPr lang="en-US" dirty="0" smtClean="0">
                <a:solidFill>
                  <a:srgbClr val="008000"/>
                </a:solidFill>
                <a:ea typeface="ＭＳ Ｐゴシック"/>
              </a:rPr>
              <a:t> Marketing </a:t>
            </a:r>
            <a:r>
              <a:rPr lang="en-US" dirty="0" smtClean="0">
                <a:solidFill>
                  <a:srgbClr val="008000"/>
                </a:solidFill>
                <a:ea typeface="ＭＳ Ｐゴシック"/>
                <a:sym typeface="Wingdings"/>
              </a:rPr>
              <a:t></a:t>
            </a:r>
            <a:r>
              <a:rPr lang="en-US" dirty="0" smtClean="0">
                <a:solidFill>
                  <a:srgbClr val="008000"/>
                </a:solidFill>
                <a:ea typeface="ＭＳ Ｐゴシック"/>
              </a:rPr>
              <a:t>Presentations 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Use the Better Homes and Gardens® Listing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Presentation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When?</a:t>
            </a:r>
          </a:p>
          <a:p>
            <a:pPr lvl="1" eaLnBrk="1" hangingPunct="1"/>
            <a:r>
              <a:rPr lang="en-US" i="1" dirty="0">
                <a:ea typeface="ＭＳ Ｐゴシック"/>
              </a:rPr>
              <a:t>After</a:t>
            </a:r>
            <a:r>
              <a:rPr lang="en-US" dirty="0">
                <a:ea typeface="ＭＳ Ｐゴシック"/>
              </a:rPr>
              <a:t> qualifying (them and the home</a:t>
            </a:r>
            <a:r>
              <a:rPr lang="en-US" dirty="0" smtClean="0">
                <a:ea typeface="ＭＳ Ｐゴシック"/>
              </a:rPr>
              <a:t>)</a:t>
            </a:r>
          </a:p>
          <a:p>
            <a:pPr lvl="1" eaLnBrk="1" hangingPunct="1"/>
            <a:r>
              <a:rPr lang="en-US" i="1" dirty="0" smtClean="0">
                <a:ea typeface="ＭＳ Ｐゴシック"/>
              </a:rPr>
              <a:t>After </a:t>
            </a:r>
            <a:r>
              <a:rPr lang="en-US" dirty="0" smtClean="0">
                <a:ea typeface="ＭＳ Ｐゴシック"/>
              </a:rPr>
              <a:t>telling </a:t>
            </a:r>
            <a:r>
              <a:rPr lang="en-US" dirty="0">
                <a:ea typeface="ＭＳ Ｐゴシック"/>
              </a:rPr>
              <a:t>how you </a:t>
            </a:r>
            <a:r>
              <a:rPr lang="en-US" dirty="0" smtClean="0">
                <a:ea typeface="ＭＳ Ｐゴシック"/>
              </a:rPr>
              <a:t>work </a:t>
            </a:r>
            <a:endParaRPr lang="en-US" dirty="0">
              <a:ea typeface="ＭＳ Ｐゴシック"/>
            </a:endParaRPr>
          </a:p>
          <a:p>
            <a:pPr eaLnBrk="1" hangingPunct="1"/>
            <a:endParaRPr lang="en-US" dirty="0" smtClean="0">
              <a:ea typeface="ＭＳ Ｐゴシック"/>
            </a:endParaRPr>
          </a:p>
          <a:p>
            <a:pPr eaLnBrk="1" hangingPunct="1"/>
            <a:endParaRPr lang="en-US" dirty="0" smtClean="0">
              <a:ea typeface="ＭＳ Ｐゴシック"/>
            </a:endParaRPr>
          </a:p>
          <a:p>
            <a:pPr eaLnBrk="1" hangingPunct="1">
              <a:buFontTx/>
              <a:buNone/>
            </a:pPr>
            <a:r>
              <a:rPr lang="en-US" sz="1600" dirty="0" smtClean="0">
                <a:ea typeface="ＭＳ Ｐゴシック"/>
              </a:rPr>
              <a:t> </a:t>
            </a:r>
            <a:r>
              <a:rPr lang="en-US" sz="2000" dirty="0" smtClean="0">
                <a:ea typeface="ＭＳ Ｐゴシック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600" dirty="0" smtClean="0">
                <a:ea typeface="ＭＳ Ｐゴシック"/>
              </a:rPr>
              <a:t> </a:t>
            </a:r>
          </a:p>
          <a:p>
            <a:pPr eaLnBrk="1" hangingPunct="1">
              <a:buFontTx/>
              <a:buNone/>
            </a:pPr>
            <a:endParaRPr lang="en-US" sz="1600" dirty="0" smtClean="0">
              <a:ea typeface="ＭＳ Ｐゴシック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80562"/>
            <a:ext cx="3848637" cy="4391638"/>
          </a:xfrm>
          <a:prstGeom prst="rect">
            <a:avLst/>
          </a:prstGeom>
          <a:ln w="38100">
            <a:solidFill>
              <a:srgbClr val="646464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0972800" y="-1447800"/>
            <a:ext cx="2133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86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7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 smtClean="0">
                <a:ea typeface="ＭＳ Ｐゴシック"/>
              </a:rPr>
              <a:t>Choose Strategies –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Make a Marketing Plan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/>
              </a:rPr>
              <a:t>In writing</a:t>
            </a:r>
          </a:p>
          <a:p>
            <a:pPr eaLnBrk="1" hangingPunct="1"/>
            <a:r>
              <a:rPr lang="en-US" dirty="0">
                <a:ea typeface="ＭＳ Ｐゴシック"/>
              </a:rPr>
              <a:t>Given to seller</a:t>
            </a:r>
          </a:p>
          <a:p>
            <a:pPr eaLnBrk="1" hangingPunct="1"/>
            <a:r>
              <a:rPr lang="en-US" dirty="0">
                <a:ea typeface="ＭＳ Ｐゴシック"/>
              </a:rPr>
              <a:t>What you’ll do </a:t>
            </a:r>
          </a:p>
          <a:p>
            <a:pPr eaLnBrk="1" hangingPunct="1"/>
            <a:r>
              <a:rPr lang="en-US" dirty="0">
                <a:ea typeface="ＭＳ Ｐゴシック"/>
              </a:rPr>
              <a:t>When you’ll do it </a:t>
            </a:r>
          </a:p>
          <a:p>
            <a:pPr eaLnBrk="1" hangingPunct="1"/>
            <a:r>
              <a:rPr lang="en-US" dirty="0">
                <a:ea typeface="ＭＳ Ｐゴシック"/>
              </a:rPr>
              <a:t>Explain how you will report with it.</a:t>
            </a:r>
          </a:p>
          <a:p>
            <a:pPr marL="0" indent="0">
              <a:buNone/>
            </a:pPr>
            <a:r>
              <a:rPr lang="en-US" i="1" dirty="0">
                <a:ea typeface="ＭＳ Ｐゴシック"/>
              </a:rPr>
              <a:t>The customer doesn’t know what he’s </a:t>
            </a:r>
            <a:r>
              <a:rPr lang="en-US" i="1" dirty="0" smtClean="0">
                <a:ea typeface="ＭＳ Ｐゴシック"/>
              </a:rPr>
              <a:t>getting… </a:t>
            </a:r>
            <a:r>
              <a:rPr lang="en-US" i="1" dirty="0">
                <a:ea typeface="ＭＳ Ｐゴシック"/>
              </a:rPr>
              <a:t>until he </a:t>
            </a:r>
            <a:r>
              <a:rPr lang="en-US" i="1" dirty="0" smtClean="0">
                <a:ea typeface="ＭＳ Ｐゴシック"/>
              </a:rPr>
              <a:t>doesn’t  </a:t>
            </a:r>
            <a:endParaRPr lang="en-US" i="1" dirty="0">
              <a:ea typeface="ＭＳ Ｐゴシック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63349"/>
              </p:ext>
            </p:extLst>
          </p:nvPr>
        </p:nvGraphicFramePr>
        <p:xfrm>
          <a:off x="4724400" y="1371600"/>
          <a:ext cx="3903663" cy="4732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4" imgW="6305566" imgH="8155233" progId="Word.Document.12">
                  <p:embed/>
                </p:oleObj>
              </mc:Choice>
              <mc:Fallback>
                <p:oleObj name="Document" r:id="rId4" imgW="6305566" imgH="815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1371600"/>
                        <a:ext cx="3903663" cy="4732867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029200" y="6138446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rgbClr val="646464"/>
                </a:solidFill>
                <a:ea typeface="ＭＳ Ｐゴシック"/>
              </a:rPr>
              <a:t>This document is </a:t>
            </a:r>
            <a:r>
              <a:rPr lang="en-US" sz="1600" dirty="0">
                <a:solidFill>
                  <a:srgbClr val="646464"/>
                </a:solidFill>
                <a:ea typeface="ＭＳ Ｐゴシック"/>
              </a:rPr>
              <a:t>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760501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8"/>
          <p:cNvSpPr>
            <a:spLocks/>
          </p:cNvSpPr>
          <p:nvPr/>
        </p:nvSpPr>
        <p:spPr bwMode="auto">
          <a:xfrm>
            <a:off x="-8305800" y="685800"/>
            <a:ext cx="54864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800"/>
              </a:spcBef>
            </a:pPr>
            <a:endParaRPr lang="en-US" sz="2400" dirty="0">
              <a:solidFill>
                <a:srgbClr val="646464"/>
              </a:solidFill>
              <a:latin typeface="Calibri" pitchFamily="34" charset="0"/>
            </a:endParaRPr>
          </a:p>
          <a:p>
            <a:pPr marL="342900" indent="-342900">
              <a:spcBef>
                <a:spcPts val="800"/>
              </a:spcBef>
            </a:pPr>
            <a:r>
              <a:rPr lang="en-US" sz="2400" dirty="0">
                <a:latin typeface="Calibri" pitchFamily="34" charset="0"/>
              </a:rPr>
              <a:t>Customize your 22-point marketing plan.</a:t>
            </a:r>
          </a:p>
          <a:p>
            <a:pPr marL="342900" indent="-342900">
              <a:spcBef>
                <a:spcPts val="800"/>
              </a:spcBef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ts val="800"/>
              </a:spcBef>
            </a:pPr>
            <a:r>
              <a:rPr lang="en-US" sz="1600" dirty="0">
                <a:solidFill>
                  <a:srgbClr val="646464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spcBef>
                <a:spcPts val="800"/>
              </a:spcBef>
            </a:pPr>
            <a:endParaRPr lang="en-US" sz="1600" dirty="0">
              <a:solidFill>
                <a:srgbClr val="646464"/>
              </a:solidFill>
              <a:latin typeface="Calibri" pitchFamily="34" charset="0"/>
            </a:endParaRPr>
          </a:p>
        </p:txBody>
      </p:sp>
      <p:pic>
        <p:nvPicPr>
          <p:cNvPr id="5" name="Picture 4" descr="Seller Presentation_Page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612" y="1295400"/>
            <a:ext cx="2439988" cy="244051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Picture 5" descr="Seller Presentation_Page_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0612" y="3884083"/>
            <a:ext cx="2439988" cy="244051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Marketing Choices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Customize your 22-point 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marketing plan</a:t>
            </a:r>
          </a:p>
          <a:p>
            <a:pPr marL="342900" indent="-342900"/>
            <a:r>
              <a:rPr lang="en-US" dirty="0" smtClean="0">
                <a:solidFill>
                  <a:srgbClr val="646464"/>
                </a:solidFill>
                <a:latin typeface="Calibri" pitchFamily="34" charset="0"/>
              </a:rPr>
              <a:t>Digital </a:t>
            </a:r>
            <a:r>
              <a:rPr lang="en-US" dirty="0">
                <a:solidFill>
                  <a:srgbClr val="646464"/>
                </a:solidFill>
                <a:latin typeface="Calibri" pitchFamily="34" charset="0"/>
              </a:rPr>
              <a:t>marketing center</a:t>
            </a:r>
          </a:p>
          <a:p>
            <a:pPr marL="342900" indent="-342900"/>
            <a:r>
              <a:rPr lang="en-US" dirty="0">
                <a:solidFill>
                  <a:srgbClr val="646464"/>
                </a:solidFill>
                <a:latin typeface="Calibri" pitchFamily="34" charset="0"/>
              </a:rPr>
              <a:t>Printed postcards</a:t>
            </a:r>
          </a:p>
          <a:p>
            <a:pPr marL="342900" indent="-342900"/>
            <a:r>
              <a:rPr lang="en-US" dirty="0" err="1">
                <a:solidFill>
                  <a:srgbClr val="646464"/>
                </a:solidFill>
                <a:latin typeface="Calibri" pitchFamily="34" charset="0"/>
              </a:rPr>
              <a:t>eCards</a:t>
            </a:r>
            <a:endParaRPr lang="en-US" dirty="0">
              <a:solidFill>
                <a:srgbClr val="646464"/>
              </a:solidFill>
              <a:latin typeface="Calibri" pitchFamily="34" charset="0"/>
            </a:endParaRPr>
          </a:p>
          <a:p>
            <a:pPr marL="342900" indent="-342900"/>
            <a:r>
              <a:rPr lang="en-US" dirty="0">
                <a:solidFill>
                  <a:srgbClr val="646464"/>
                </a:solidFill>
                <a:latin typeface="Calibri" pitchFamily="34" charset="0"/>
              </a:rPr>
              <a:t>Social media</a:t>
            </a:r>
          </a:p>
          <a:p>
            <a:pPr marL="342900" indent="-342900"/>
            <a:r>
              <a:rPr lang="en-US" dirty="0" err="1" smtClean="0">
                <a:solidFill>
                  <a:srgbClr val="646464"/>
                </a:solidFill>
                <a:latin typeface="Calibri" pitchFamily="34" charset="0"/>
              </a:rPr>
              <a:t>PinPoint</a:t>
            </a:r>
            <a:r>
              <a:rPr lang="en-US" dirty="0" smtClean="0">
                <a:solidFill>
                  <a:srgbClr val="646464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646464"/>
                </a:solidFill>
                <a:latin typeface="Calibri" pitchFamily="34" charset="0"/>
              </a:rPr>
              <a:t>for targeted </a:t>
            </a:r>
            <a:r>
              <a:rPr lang="en-US" dirty="0" smtClean="0">
                <a:solidFill>
                  <a:srgbClr val="646464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rgbClr val="646464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646464"/>
                </a:solidFill>
                <a:latin typeface="Calibri" pitchFamily="34" charset="0"/>
              </a:rPr>
              <a:t>mailing </a:t>
            </a:r>
            <a:r>
              <a:rPr lang="en-US" dirty="0">
                <a:solidFill>
                  <a:srgbClr val="646464"/>
                </a:solidFill>
                <a:latin typeface="Calibri" pitchFamily="34" charset="0"/>
              </a:rPr>
              <a:t>campaigns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957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7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 smtClean="0">
                <a:ea typeface="ＭＳ Ｐゴシック"/>
              </a:rPr>
              <a:t>New Sales Skill: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Handling Objections</a:t>
            </a:r>
          </a:p>
        </p:txBody>
      </p:sp>
      <p:sp>
        <p:nvSpPr>
          <p:cNvPr id="1229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Important to do right 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Moves the sales process forward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Poor handling (or non) stops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the process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Gives you confidence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Helps sellers and buyers clarify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real concerns 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Discovered during your qualifying and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listing presentation 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ea typeface="ＭＳ Ｐゴシック"/>
              </a:rPr>
              <a:t> </a:t>
            </a:r>
            <a:endParaRPr lang="en-US" sz="1600" dirty="0" smtClean="0">
              <a:ea typeface="ＭＳ Ｐゴシック"/>
            </a:endParaRPr>
          </a:p>
        </p:txBody>
      </p:sp>
      <p:pic>
        <p:nvPicPr>
          <p:cNvPr id="55299" name="Picture 13" descr="dog pu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1" y="1752600"/>
            <a:ext cx="274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669641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Building Your Sales Skills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00000"/>
              </a:lnSpc>
              <a:buFontTx/>
              <a:buNone/>
            </a:pPr>
            <a:r>
              <a:rPr lang="en-US" sz="3600" dirty="0" smtClean="0"/>
              <a:t>Use the AAA Method 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sz="3600" dirty="0" smtClean="0"/>
              <a:t> </a:t>
            </a:r>
            <a:r>
              <a:rPr lang="en-US" sz="3600" b="1" dirty="0" smtClean="0"/>
              <a:t>A</a:t>
            </a:r>
            <a:r>
              <a:rPr lang="en-US" sz="3600" dirty="0" smtClean="0"/>
              <a:t>     Agree 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sz="3600" dirty="0" smtClean="0"/>
              <a:t> </a:t>
            </a:r>
            <a:r>
              <a:rPr lang="en-US" sz="3600" b="1" dirty="0" smtClean="0"/>
              <a:t>A</a:t>
            </a:r>
            <a:r>
              <a:rPr lang="en-US" sz="3600" dirty="0" smtClean="0"/>
              <a:t>     Ask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sz="3600" dirty="0" smtClean="0"/>
              <a:t> </a:t>
            </a:r>
            <a:r>
              <a:rPr lang="en-US" sz="3600" b="1" dirty="0" smtClean="0"/>
              <a:t>A</a:t>
            </a:r>
            <a:r>
              <a:rPr lang="en-US" sz="3600" dirty="0" smtClean="0"/>
              <a:t>     Answer </a:t>
            </a:r>
            <a:endParaRPr lang="en-US" dirty="0" smtClean="0"/>
          </a:p>
        </p:txBody>
      </p:sp>
      <p:pic>
        <p:nvPicPr>
          <p:cNvPr id="14339" name="Picture 3" descr="DownloadedFile.jpeg"/>
          <p:cNvPicPr>
            <a:picLocks noChangeAspect="1"/>
          </p:cNvPicPr>
          <p:nvPr/>
        </p:nvPicPr>
        <p:blipFill rotWithShape="1">
          <a:blip r:embed="rId2"/>
          <a:srcRect b="4172"/>
          <a:stretch/>
        </p:blipFill>
        <p:spPr bwMode="auto">
          <a:xfrm>
            <a:off x="5638800" y="1285275"/>
            <a:ext cx="2895600" cy="4717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33400" y="5410200"/>
            <a:ext cx="57150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dirty="0">
                <a:ea typeface="ＭＳ Ｐゴシック"/>
              </a:rPr>
              <a:t>Avoids arguments, confrontations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dirty="0">
                <a:ea typeface="ＭＳ Ｐゴシック"/>
              </a:rPr>
              <a:t>Gives you time to think of an answer </a:t>
            </a:r>
          </a:p>
        </p:txBody>
      </p:sp>
    </p:spTree>
    <p:extLst>
      <p:ext uri="{BB962C8B-B14F-4D97-AF65-F5344CB8AC3E}">
        <p14:creationId xmlns:p14="http://schemas.microsoft.com/office/powerpoint/2010/main" val="19803309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Objection Buster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6248400" cy="5105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tabLst>
                <a:tab pos="568325" algn="l"/>
              </a:tabLst>
            </a:pPr>
            <a:r>
              <a:rPr lang="en-US" dirty="0">
                <a:ea typeface="ＭＳ Ｐゴシック"/>
              </a:rPr>
              <a:t>Seller: “I want to wait to sell.” (objection</a:t>
            </a:r>
            <a:r>
              <a:rPr lang="en-US" dirty="0" smtClean="0">
                <a:ea typeface="ＭＳ Ｐゴシック"/>
              </a:rPr>
              <a:t>)</a:t>
            </a:r>
            <a:endParaRPr lang="en-US" b="1" dirty="0" smtClean="0"/>
          </a:p>
          <a:p>
            <a:pPr indent="-365760" eaLnBrk="1" hangingPunct="1">
              <a:spcBef>
                <a:spcPts val="600"/>
              </a:spcBef>
              <a:buNone/>
              <a:tabLst>
                <a:tab pos="568325" algn="l"/>
              </a:tabLst>
            </a:pPr>
            <a:r>
              <a:rPr lang="en-US" b="1" dirty="0" smtClean="0"/>
              <a:t>A</a:t>
            </a:r>
            <a:r>
              <a:rPr lang="en-US" dirty="0"/>
              <a:t>	</a:t>
            </a:r>
            <a:r>
              <a:rPr lang="en-US" b="1" dirty="0">
                <a:solidFill>
                  <a:srgbClr val="008000"/>
                </a:solidFill>
              </a:rPr>
              <a:t>You agree</a:t>
            </a:r>
            <a:r>
              <a:rPr lang="en-US" dirty="0"/>
              <a:t>: “I can understand </a:t>
            </a:r>
            <a:r>
              <a:rPr lang="en-US" dirty="0" smtClean="0"/>
              <a:t>your concern</a:t>
            </a:r>
            <a:r>
              <a:rPr lang="en-US" dirty="0"/>
              <a:t>. Selling is a big decision.”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b="1" dirty="0" smtClean="0"/>
              <a:t>A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8000"/>
                </a:solidFill>
              </a:rPr>
              <a:t>You ask</a:t>
            </a:r>
            <a:r>
              <a:rPr lang="en-US" dirty="0" smtClean="0"/>
              <a:t>: </a:t>
            </a:r>
            <a:r>
              <a:rPr lang="en-US" dirty="0">
                <a:ea typeface="ＭＳ Ｐゴシック"/>
              </a:rPr>
              <a:t>“So I can understand exactly what you’re thinking a out, do you mind if I ask you a few questions?”</a:t>
            </a:r>
          </a:p>
          <a:p>
            <a:pPr lvl="1" indent="0" eaLnBrk="1" hangingPunct="1">
              <a:lnSpc>
                <a:spcPts val="3100"/>
              </a:lnSpc>
              <a:spcBef>
                <a:spcPts val="600"/>
              </a:spcBef>
              <a:buFontTx/>
              <a:buNone/>
            </a:pPr>
            <a:r>
              <a:rPr lang="en-US" dirty="0">
                <a:ea typeface="ＭＳ Ｐゴシック"/>
              </a:rPr>
              <a:t>You probe and ask more: </a:t>
            </a:r>
            <a:r>
              <a:rPr lang="en-US" dirty="0" smtClean="0">
                <a:ea typeface="ＭＳ Ｐゴシック"/>
              </a:rPr>
              <a:t/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“</a:t>
            </a:r>
            <a:r>
              <a:rPr lang="en-US" dirty="0">
                <a:ea typeface="ＭＳ Ｐゴシック"/>
              </a:rPr>
              <a:t>Tell me about ‘wait to sell’”.</a:t>
            </a:r>
          </a:p>
          <a:p>
            <a:pPr marL="0" indent="0" defTabSz="520700">
              <a:spcBef>
                <a:spcPts val="600"/>
              </a:spcBef>
              <a:buNone/>
            </a:pPr>
            <a:r>
              <a:rPr lang="en-US" b="1" dirty="0" smtClean="0"/>
              <a:t>A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8000"/>
                </a:solidFill>
              </a:rPr>
              <a:t>You answer</a:t>
            </a:r>
            <a:r>
              <a:rPr lang="en-US" dirty="0" smtClean="0"/>
              <a:t>: </a:t>
            </a:r>
            <a:r>
              <a:rPr lang="en-US" dirty="0">
                <a:ea typeface="ＭＳ Ｐゴシック"/>
              </a:rPr>
              <a:t>“There’s some information that could help you make the best decision. Let me show you…” “Do you have any questions? Let’s go ahead</a:t>
            </a:r>
            <a:r>
              <a:rPr lang="en-US" dirty="0" smtClean="0">
                <a:ea typeface="ＭＳ Ｐゴシック"/>
              </a:rPr>
              <a:t>.”</a:t>
            </a:r>
            <a:endParaRPr lang="en-US" dirty="0"/>
          </a:p>
        </p:txBody>
      </p:sp>
      <p:pic>
        <p:nvPicPr>
          <p:cNvPr id="14339" name="Picture 3" descr="DownloadedFile.jpeg"/>
          <p:cNvPicPr>
            <a:picLocks noChangeAspect="1"/>
          </p:cNvPicPr>
          <p:nvPr/>
        </p:nvPicPr>
        <p:blipFill rotWithShape="1">
          <a:blip r:embed="rId3"/>
          <a:srcRect b="4172"/>
          <a:stretch/>
        </p:blipFill>
        <p:spPr bwMode="auto">
          <a:xfrm>
            <a:off x="6705600" y="1970198"/>
            <a:ext cx="2133600" cy="34757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18230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Objection Buster Worksheet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pPr marL="0" indent="0">
              <a:buNone/>
              <a:tabLst>
                <a:tab pos="568325" algn="l"/>
              </a:tabLst>
            </a:pPr>
            <a:r>
              <a:rPr lang="en-US" b="1" dirty="0" smtClean="0"/>
              <a:t>A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8000"/>
                </a:solidFill>
              </a:rPr>
              <a:t>You agree</a:t>
            </a:r>
          </a:p>
          <a:p>
            <a:pPr marL="0" indent="0" defTabSz="520700">
              <a:buNone/>
            </a:pPr>
            <a:r>
              <a:rPr lang="en-US" b="1" dirty="0" smtClean="0"/>
              <a:t>A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8000"/>
                </a:solidFill>
              </a:rPr>
              <a:t>You ask </a:t>
            </a:r>
            <a:r>
              <a:rPr lang="en-US" dirty="0" smtClean="0"/>
              <a:t>__________</a:t>
            </a:r>
          </a:p>
          <a:p>
            <a:pPr marL="517525" lvl="1" indent="0">
              <a:spcBef>
                <a:spcPts val="600"/>
              </a:spcBef>
              <a:buNone/>
            </a:pPr>
            <a:r>
              <a:rPr lang="en-US" dirty="0" smtClean="0"/>
              <a:t>More probing questions:</a:t>
            </a:r>
          </a:p>
          <a:p>
            <a:pPr marL="517525" lvl="1" indent="0">
              <a:spcBef>
                <a:spcPts val="600"/>
              </a:spcBef>
              <a:buNone/>
            </a:pPr>
            <a:r>
              <a:rPr lang="en-US" dirty="0" smtClean="0"/>
              <a:t>Tell me more ___________</a:t>
            </a:r>
          </a:p>
          <a:p>
            <a:pPr marL="517525" lvl="1" indent="0">
              <a:spcBef>
                <a:spcPts val="600"/>
              </a:spcBef>
              <a:buNone/>
            </a:pPr>
            <a:r>
              <a:rPr lang="en-US" dirty="0" smtClean="0"/>
              <a:t>Please explain __________</a:t>
            </a:r>
          </a:p>
          <a:p>
            <a:pPr marL="517525" lvl="1" indent="0">
              <a:spcBef>
                <a:spcPts val="600"/>
              </a:spcBef>
              <a:buNone/>
            </a:pPr>
            <a:r>
              <a:rPr lang="en-US" dirty="0" smtClean="0"/>
              <a:t>Then what happened ____</a:t>
            </a:r>
          </a:p>
          <a:p>
            <a:pPr marL="517525" lvl="1" indent="0">
              <a:spcBef>
                <a:spcPts val="600"/>
              </a:spcBef>
              <a:buNone/>
            </a:pPr>
            <a:r>
              <a:rPr lang="en-US" dirty="0" smtClean="0"/>
              <a:t>How, what, when, why, how much …..</a:t>
            </a:r>
          </a:p>
          <a:p>
            <a:pPr marL="0" indent="0" defTabSz="520700">
              <a:buNone/>
            </a:pPr>
            <a:r>
              <a:rPr lang="en-US" b="1" dirty="0" smtClean="0"/>
              <a:t>A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8000"/>
                </a:solidFill>
              </a:rPr>
              <a:t>You answer </a:t>
            </a:r>
            <a:r>
              <a:rPr lang="en-US" dirty="0" smtClean="0"/>
              <a:t>(use visuals*)</a:t>
            </a:r>
            <a:endParaRPr lang="en-US" dirty="0"/>
          </a:p>
        </p:txBody>
      </p:sp>
      <p:pic>
        <p:nvPicPr>
          <p:cNvPr id="14339" name="Picture 3" descr="DownloadedFile.jpeg"/>
          <p:cNvPicPr>
            <a:picLocks noChangeAspect="1"/>
          </p:cNvPicPr>
          <p:nvPr/>
        </p:nvPicPr>
        <p:blipFill rotWithShape="1">
          <a:blip r:embed="rId3"/>
          <a:srcRect b="4172"/>
          <a:stretch/>
        </p:blipFill>
        <p:spPr bwMode="auto">
          <a:xfrm>
            <a:off x="6705600" y="1970198"/>
            <a:ext cx="2133600" cy="34757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87774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7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29777"/>
              </p:ext>
            </p:extLst>
          </p:nvPr>
        </p:nvGraphicFramePr>
        <p:xfrm>
          <a:off x="2057400" y="76200"/>
          <a:ext cx="6261100" cy="6559551"/>
        </p:xfrm>
        <a:graphic>
          <a:graphicData uri="http://schemas.openxmlformats.org/drawingml/2006/table">
            <a:tbl>
              <a:tblPr/>
              <a:tblGrid>
                <a:gridCol w="533400"/>
                <a:gridCol w="1200150"/>
                <a:gridCol w="1681163"/>
                <a:gridCol w="2846387"/>
              </a:tblGrid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Check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What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Materials to Use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Pre-qualify seller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 phone/in person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Pre-qualifying questions*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Set appointment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Qualify seller/educate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 home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Qualify Seller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Questionnaire*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Explain how you work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Make 2nd</a:t>
                      </a:r>
                      <a:r>
                        <a:rPr kumimoji="0" lang="en-US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nd  </a:t>
                      </a: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appointment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Evaluate your chance of success Do research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Prepare marketing presentation with plan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&amp; CMA/market trends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Anticipate objections with visuals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Company materials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Market trends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Present marketing plan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(what you’ll do &amp; CMA)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 home with all decision-makers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 H and G listing presentation**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 Point Marketing Plan*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 property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Listing agreement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Market property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With your marketing plan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Communicate with seller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 Point Marketing plan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Internal marketing checklist*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7"/>
          <p:cNvSpPr>
            <a:spLocks/>
          </p:cNvSpPr>
          <p:nvPr/>
        </p:nvSpPr>
        <p:spPr bwMode="auto">
          <a:xfrm>
            <a:off x="34483" y="2057400"/>
            <a:ext cx="198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5000"/>
              </a:lnSpc>
            </a:pPr>
            <a:r>
              <a:rPr lang="en-US" sz="3200" dirty="0">
                <a:solidFill>
                  <a:srgbClr val="339933"/>
                </a:solidFill>
                <a:latin typeface="Rockwell" pitchFamily="18" charset="0"/>
              </a:rPr>
              <a:t>  Create </a:t>
            </a:r>
            <a:br>
              <a:rPr lang="en-US" sz="3200" dirty="0">
                <a:solidFill>
                  <a:srgbClr val="339933"/>
                </a:solidFill>
                <a:latin typeface="Rockwell" pitchFamily="18" charset="0"/>
              </a:rPr>
            </a:br>
            <a:r>
              <a:rPr lang="en-US" sz="3200" dirty="0">
                <a:solidFill>
                  <a:srgbClr val="339933"/>
                </a:solidFill>
                <a:latin typeface="Rockwell" pitchFamily="18" charset="0"/>
              </a:rPr>
              <a:t> Your </a:t>
            </a:r>
            <a:br>
              <a:rPr lang="en-US" sz="3200" dirty="0">
                <a:solidFill>
                  <a:srgbClr val="339933"/>
                </a:solidFill>
                <a:latin typeface="Rockwell" pitchFamily="18" charset="0"/>
              </a:rPr>
            </a:br>
            <a:r>
              <a:rPr lang="en-US" sz="3200" dirty="0">
                <a:solidFill>
                  <a:srgbClr val="339933"/>
                </a:solidFill>
                <a:latin typeface="Rockwell" pitchFamily="18" charset="0"/>
              </a:rPr>
              <a:t> </a:t>
            </a:r>
            <a:r>
              <a:rPr lang="en-US" sz="3200" dirty="0" smtClean="0">
                <a:solidFill>
                  <a:srgbClr val="339933"/>
                </a:solidFill>
                <a:latin typeface="Rockwell" pitchFamily="18" charset="0"/>
              </a:rPr>
              <a:t>Listing      </a:t>
            </a:r>
            <a:r>
              <a:rPr lang="en-US" sz="3200" dirty="0">
                <a:solidFill>
                  <a:srgbClr val="339933"/>
                </a:solidFill>
                <a:latin typeface="Rockwell" pitchFamily="18" charset="0"/>
              </a:rPr>
              <a:t/>
            </a:r>
            <a:br>
              <a:rPr lang="en-US" sz="3200" dirty="0">
                <a:solidFill>
                  <a:srgbClr val="339933"/>
                </a:solidFill>
                <a:latin typeface="Rockwell" pitchFamily="18" charset="0"/>
              </a:rPr>
            </a:br>
            <a:r>
              <a:rPr lang="en-US" sz="3200" dirty="0">
                <a:solidFill>
                  <a:srgbClr val="339933"/>
                </a:solidFill>
                <a:latin typeface="Rockwell" pitchFamily="18" charset="0"/>
              </a:rPr>
              <a:t>  </a:t>
            </a:r>
            <a:r>
              <a:rPr lang="en-US" sz="3200" dirty="0" smtClean="0">
                <a:solidFill>
                  <a:srgbClr val="339933"/>
                </a:solidFill>
                <a:latin typeface="Rockwell" pitchFamily="18" charset="0"/>
              </a:rPr>
              <a:t>System</a:t>
            </a:r>
            <a:endParaRPr lang="en-US" sz="3200" dirty="0">
              <a:solidFill>
                <a:srgbClr val="339933"/>
              </a:solidFill>
              <a:latin typeface="Rockwell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1676400"/>
            <a:ext cx="3352800" cy="609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48122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√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361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Your Comparative Market Analysis</a:t>
            </a:r>
          </a:p>
        </p:txBody>
      </p:sp>
      <p:sp>
        <p:nvSpPr>
          <p:cNvPr id="65538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/>
              </a:rPr>
              <a:t>Fair Market Value: </a:t>
            </a:r>
            <a:endParaRPr lang="en-US" dirty="0" smtClean="0">
              <a:ea typeface="ＭＳ Ｐゴシック"/>
            </a:endParaRPr>
          </a:p>
          <a:p>
            <a:pPr marL="573087" lvl="1" indent="0" algn="just" eaLnBrk="1" hangingPunct="1">
              <a:buNone/>
            </a:pPr>
            <a:r>
              <a:rPr lang="en-US" dirty="0" smtClean="0">
                <a:ea typeface="ＭＳ Ｐゴシック"/>
              </a:rPr>
              <a:t>“</a:t>
            </a:r>
            <a:r>
              <a:rPr lang="en-US" dirty="0">
                <a:ea typeface="ＭＳ Ｐゴシック"/>
              </a:rPr>
              <a:t>The highest price in terms of money that a property will bring in a competitive and open market under all conditions requisite to a fair sale, the buyer and seller each acting prudently, knowledgeably and assuming the price is not by undue stimulus.”</a:t>
            </a:r>
          </a:p>
          <a:p>
            <a:pPr eaLnBrk="1" hangingPunct="1"/>
            <a:r>
              <a:rPr lang="en-US" dirty="0">
                <a:ea typeface="ＭＳ Ｐゴシック"/>
              </a:rPr>
              <a:t>Define a range of value</a:t>
            </a:r>
          </a:p>
        </p:txBody>
      </p:sp>
      <p:pic>
        <p:nvPicPr>
          <p:cNvPr id="65539" name="Picture 11" descr="Val's Listing 18th 013.JPG"/>
          <p:cNvPicPr>
            <a:picLocks noChangeAspect="1"/>
          </p:cNvPicPr>
          <p:nvPr/>
        </p:nvPicPr>
        <p:blipFill rotWithShape="1">
          <a:blip r:embed="rId3"/>
          <a:srcRect b="23105"/>
          <a:stretch/>
        </p:blipFill>
        <p:spPr bwMode="auto">
          <a:xfrm>
            <a:off x="4897438" y="3824015"/>
            <a:ext cx="3865562" cy="26529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1656569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ea typeface="ＭＳ Ｐゴシック"/>
              </a:rPr>
              <a:t>Completing and Presenting </a:t>
            </a:r>
            <a:r>
              <a:rPr lang="en-US" dirty="0" smtClean="0">
                <a:ea typeface="ＭＳ Ｐゴシック"/>
              </a:rPr>
              <a:t/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Your </a:t>
            </a:r>
            <a:r>
              <a:rPr lang="en-US" dirty="0">
                <a:ea typeface="ＭＳ Ｐゴシック"/>
              </a:rPr>
              <a:t>CMA</a:t>
            </a:r>
          </a:p>
        </p:txBody>
      </p:sp>
      <p:sp>
        <p:nvSpPr>
          <p:cNvPr id="1229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Move from the ‘big picture’ of the market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to the specifics’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Educate the seller as you explain the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‘why’ of your pricing strategy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Show proof of your claims </a:t>
            </a: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600" dirty="0" smtClean="0">
                <a:ea typeface="ＭＳ Ｐゴシック"/>
              </a:rPr>
              <a:t> </a:t>
            </a:r>
          </a:p>
        </p:txBody>
      </p:sp>
      <p:pic>
        <p:nvPicPr>
          <p:cNvPr id="16" name="Picture 15" descr="house_pr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2347812"/>
            <a:ext cx="2374901" cy="4122129"/>
          </a:xfrm>
          <a:prstGeom prst="rect">
            <a:avLst/>
          </a:prstGeom>
          <a:effectLst>
            <a:softEdge rad="1270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629866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Resources for Session Seven</a:t>
            </a:r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ea typeface="ＭＳ Ｐゴシック"/>
              </a:rPr>
              <a:t>Materials </a:t>
            </a:r>
            <a:r>
              <a:rPr lang="en-US" dirty="0"/>
              <a:t>available at http://</a:t>
            </a:r>
            <a:r>
              <a:rPr lang="en-US" dirty="0" smtClean="0"/>
              <a:t>bit.ly/seedsofsuccess</a:t>
            </a:r>
            <a:endParaRPr lang="en-US" dirty="0" smtClean="0">
              <a:ea typeface="ＭＳ Ｐゴシック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ea typeface="ＭＳ Ｐゴシック"/>
              </a:rPr>
              <a:t>Evaluating Property Salability </a:t>
            </a:r>
            <a:endParaRPr lang="en-US" dirty="0" smtClean="0">
              <a:solidFill>
                <a:srgbClr val="FF0000"/>
              </a:solidFill>
              <a:ea typeface="ＭＳ Ｐゴシック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ea typeface="ＭＳ Ｐゴシック"/>
              </a:rPr>
              <a:t>22-Point Marketing Plan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ea typeface="ＭＳ Ｐゴシック"/>
              </a:rPr>
              <a:t>Pre-qualifying Questions for Sellers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ea typeface="ＭＳ Ｐゴシック"/>
              </a:rPr>
              <a:t>Questionnaire for Sellers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ea typeface="ＭＳ Ｐゴシック"/>
              </a:rPr>
              <a:t>Your BHGRE Listing Presentation</a:t>
            </a:r>
          </a:p>
          <a:p>
            <a:pPr marL="1600200" lvl="3" indent="-228600">
              <a:lnSpc>
                <a:spcPct val="90000"/>
              </a:lnSpc>
              <a:spcBef>
                <a:spcPts val="1200"/>
              </a:spcBef>
            </a:pPr>
            <a:endParaRPr lang="en-US" sz="1400" dirty="0" smtClean="0">
              <a:ea typeface="ＭＳ Ｐゴシック"/>
            </a:endParaRPr>
          </a:p>
        </p:txBody>
      </p:sp>
      <p:pic>
        <p:nvPicPr>
          <p:cNvPr id="2050" name="Picture 2" descr="C:\Users\MusgrSha\Desktop\SOS EDITING\resour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592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The Process of your CMA</a:t>
            </a:r>
          </a:p>
        </p:txBody>
      </p:sp>
      <p:sp>
        <p:nvSpPr>
          <p:cNvPr id="696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ea typeface="ＭＳ Ｐゴシック"/>
              </a:rPr>
              <a:t>Explain the state of the market</a:t>
            </a:r>
            <a:r>
              <a:rPr lang="en-US" dirty="0" smtClean="0">
                <a:ea typeface="ＭＳ Ｐゴシック"/>
              </a:rPr>
              <a:t>— buyer/seller/ transitioning</a:t>
            </a:r>
            <a:endParaRPr lang="en-US" dirty="0">
              <a:ea typeface="ＭＳ Ｐゴシック"/>
            </a:endParaRPr>
          </a:p>
          <a:p>
            <a:pPr lvl="1" eaLnBrk="1" hangingPunct="1"/>
            <a:r>
              <a:rPr lang="en-US" dirty="0">
                <a:ea typeface="ＭＳ Ｐゴシック"/>
              </a:rPr>
              <a:t>Show market statistics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Number </a:t>
            </a:r>
            <a:r>
              <a:rPr lang="en-US" dirty="0">
                <a:ea typeface="ＭＳ Ｐゴシック"/>
              </a:rPr>
              <a:t>of homes available in </a:t>
            </a:r>
            <a:r>
              <a:rPr lang="en-US" dirty="0" smtClean="0">
                <a:ea typeface="ＭＳ Ｐゴシック"/>
              </a:rPr>
              <a:t>the </a:t>
            </a:r>
            <a:r>
              <a:rPr lang="en-US" dirty="0">
                <a:ea typeface="ＭＳ Ｐゴシック"/>
              </a:rPr>
              <a:t>price range </a:t>
            </a:r>
            <a:r>
              <a:rPr lang="en-US" dirty="0" smtClean="0">
                <a:ea typeface="ＭＳ Ｐゴシック"/>
              </a:rPr>
              <a:t>that </a:t>
            </a:r>
            <a:r>
              <a:rPr lang="en-US" dirty="0">
                <a:ea typeface="ＭＳ Ｐゴシック"/>
              </a:rPr>
              <a:t>the seller is competing </a:t>
            </a:r>
            <a:r>
              <a:rPr lang="en-US" dirty="0" smtClean="0">
                <a:ea typeface="ＭＳ Ｐゴシック"/>
              </a:rPr>
              <a:t>with: </a:t>
            </a:r>
            <a:r>
              <a:rPr lang="en-US" dirty="0">
                <a:ea typeface="ＭＳ Ｐゴシック"/>
              </a:rPr>
              <a:t>_____________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Number </a:t>
            </a:r>
            <a:r>
              <a:rPr lang="en-US" dirty="0">
                <a:ea typeface="ＭＳ Ｐゴシック"/>
              </a:rPr>
              <a:t>of buyers who bought in that price range within a period of time: (supply vs. demand): ________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Time </a:t>
            </a:r>
            <a:r>
              <a:rPr lang="en-US" dirty="0">
                <a:ea typeface="ＭＳ Ｐゴシック"/>
              </a:rPr>
              <a:t>on market for sold homes: __________</a:t>
            </a:r>
          </a:p>
        </p:txBody>
      </p:sp>
      <p:sp>
        <p:nvSpPr>
          <p:cNvPr id="69635" name="Line 4"/>
          <p:cNvSpPr>
            <a:spLocks noChangeShapeType="1"/>
          </p:cNvSpPr>
          <p:nvPr/>
        </p:nvSpPr>
        <p:spPr bwMode="auto">
          <a:xfrm>
            <a:off x="652130" y="2209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843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The Process of your CMA</a:t>
            </a:r>
          </a:p>
        </p:txBody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 startAt="2"/>
            </a:pPr>
            <a:r>
              <a:rPr lang="en-US" dirty="0" smtClean="0">
                <a:ea typeface="ＭＳ Ｐゴシック"/>
              </a:rPr>
              <a:t>Movement </a:t>
            </a:r>
            <a:r>
              <a:rPr lang="en-US" dirty="0">
                <a:ea typeface="ＭＳ Ｐゴシック"/>
              </a:rPr>
              <a:t>of the market in general</a:t>
            </a: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Time </a:t>
            </a:r>
            <a:r>
              <a:rPr lang="en-US" dirty="0">
                <a:ea typeface="ＭＳ Ｐゴシック"/>
              </a:rPr>
              <a:t>on market for </a:t>
            </a:r>
            <a:r>
              <a:rPr lang="en-US" dirty="0" smtClean="0">
                <a:ea typeface="ＭＳ Ｐゴシック"/>
              </a:rPr>
              <a:t>pending listings                                                           </a:t>
            </a:r>
            <a:endParaRPr lang="en-US" dirty="0">
              <a:ea typeface="ＭＳ Ｐゴシック"/>
            </a:endParaRP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Expired </a:t>
            </a:r>
            <a:r>
              <a:rPr lang="en-US" dirty="0">
                <a:ea typeface="ＭＳ Ｐゴシック"/>
              </a:rPr>
              <a:t>(price range that determines a home will expire; significance of </a:t>
            </a:r>
            <a:r>
              <a:rPr lang="en-US" dirty="0" smtClean="0">
                <a:ea typeface="ＭＳ Ｐゴシック"/>
              </a:rPr>
              <a:t>expired listings)                                                                </a:t>
            </a:r>
            <a:endParaRPr lang="en-US" dirty="0">
              <a:ea typeface="ＭＳ Ｐゴシック"/>
            </a:endParaRP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Sold</a:t>
            </a:r>
            <a:endParaRPr lang="en-US" dirty="0">
              <a:ea typeface="ＭＳ Ｐゴシック"/>
            </a:endParaRP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Market </a:t>
            </a:r>
            <a:r>
              <a:rPr lang="en-US" dirty="0">
                <a:ea typeface="ＭＳ Ｐゴシック"/>
              </a:rPr>
              <a:t>supply in </a:t>
            </a:r>
            <a:r>
              <a:rPr lang="en-US" dirty="0" smtClean="0">
                <a:ea typeface="ＭＳ Ｐゴシック"/>
              </a:rPr>
              <a:t>general</a:t>
            </a:r>
            <a:endParaRPr lang="en-US" dirty="0">
              <a:ea typeface="ＭＳ Ｐゴシック"/>
            </a:endParaRPr>
          </a:p>
          <a:p>
            <a:pPr marL="898525" lvl="1" indent="-381000">
              <a:lnSpc>
                <a:spcPct val="80000"/>
              </a:lnSpc>
            </a:pPr>
            <a:endParaRPr lang="en-US" sz="1600" dirty="0" smtClean="0">
              <a:ea typeface="ＭＳ Ｐゴシック"/>
            </a:endParaRPr>
          </a:p>
          <a:p>
            <a:pPr marL="898525" lvl="1" indent="-381000">
              <a:lnSpc>
                <a:spcPct val="80000"/>
              </a:lnSpc>
            </a:pPr>
            <a:endParaRPr lang="en-US" sz="1600" dirty="0" smtClean="0">
              <a:ea typeface="ＭＳ Ｐゴシック"/>
            </a:endParaRP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639726" y="2220432"/>
            <a:ext cx="0" cy="1970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4141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The Process of your CMA</a:t>
            </a:r>
          </a:p>
        </p:txBody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</a:pPr>
            <a:r>
              <a:rPr lang="en-US" dirty="0" smtClean="0">
                <a:ea typeface="ＭＳ Ｐゴシック"/>
              </a:rPr>
              <a:t>The </a:t>
            </a:r>
            <a:r>
              <a:rPr lang="en-US" dirty="0">
                <a:ea typeface="ＭＳ Ｐゴシック"/>
              </a:rPr>
              <a:t>home’s competitors </a:t>
            </a: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dirty="0">
                <a:ea typeface="ＭＳ Ｐゴシック"/>
              </a:rPr>
              <a:t>On market</a:t>
            </a: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Pending sales </a:t>
            </a:r>
            <a:endParaRPr lang="en-US" dirty="0">
              <a:ea typeface="ＭＳ Ｐゴシック"/>
            </a:endParaRP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Sold properties/Time </a:t>
            </a:r>
            <a:r>
              <a:rPr lang="en-US" dirty="0">
                <a:ea typeface="ＭＳ Ｐゴシック"/>
              </a:rPr>
              <a:t>on market for </a:t>
            </a:r>
            <a:r>
              <a:rPr lang="en-US" dirty="0" smtClean="0">
                <a:ea typeface="ＭＳ Ｐゴシック"/>
              </a:rPr>
              <a:t>sold properties</a:t>
            </a:r>
            <a:endParaRPr lang="en-US" dirty="0">
              <a:ea typeface="ＭＳ Ｐゴシック"/>
            </a:endParaRP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Expired listings /significance </a:t>
            </a:r>
            <a:r>
              <a:rPr lang="en-US" dirty="0">
                <a:ea typeface="ＭＳ Ｐゴシック"/>
              </a:rPr>
              <a:t>to seller</a:t>
            </a:r>
          </a:p>
          <a:p>
            <a:pPr lvl="1" eaLnBrk="1" hangingPunct="1">
              <a:lnSpc>
                <a:spcPts val="3100"/>
              </a:lnSpc>
              <a:spcBef>
                <a:spcPts val="600"/>
              </a:spcBef>
            </a:pPr>
            <a:r>
              <a:rPr lang="en-US" dirty="0">
                <a:ea typeface="ＭＳ Ｐゴシック"/>
              </a:rPr>
              <a:t>Market </a:t>
            </a:r>
            <a:r>
              <a:rPr lang="en-US" dirty="0" smtClean="0">
                <a:ea typeface="ＭＳ Ｐゴシック"/>
              </a:rPr>
              <a:t>supply</a:t>
            </a:r>
            <a:endParaRPr lang="en-US" dirty="0">
              <a:ea typeface="ＭＳ Ｐゴシック"/>
            </a:endParaRPr>
          </a:p>
          <a:p>
            <a:pPr lvl="1" eaLnBrk="1" hangingPunct="1"/>
            <a:endParaRPr lang="en-US" dirty="0">
              <a:ea typeface="ＭＳ Ｐゴシック"/>
            </a:endParaRPr>
          </a:p>
          <a:p>
            <a:pPr marL="898525" lvl="1" indent="-381000">
              <a:lnSpc>
                <a:spcPct val="80000"/>
              </a:lnSpc>
            </a:pPr>
            <a:endParaRPr lang="en-US" sz="1600" dirty="0" smtClean="0">
              <a:ea typeface="ＭＳ Ｐゴシック"/>
            </a:endParaRPr>
          </a:p>
          <a:p>
            <a:pPr marL="898525" lvl="1" indent="-381000">
              <a:lnSpc>
                <a:spcPct val="80000"/>
              </a:lnSpc>
            </a:pPr>
            <a:endParaRPr lang="en-US" sz="1600" dirty="0" smtClean="0">
              <a:ea typeface="ＭＳ Ｐゴシック"/>
            </a:endParaRP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639726" y="2057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284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4. Positioning the Home Competitively</a:t>
            </a:r>
          </a:p>
        </p:txBody>
      </p:sp>
      <p:sp>
        <p:nvSpPr>
          <p:cNvPr id="73730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62484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ea typeface="ＭＳ Ｐゴシック"/>
              </a:rPr>
              <a:t>Show homes that best compete with yours—and why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ea typeface="ＭＳ Ｐゴシック"/>
              </a:rPr>
              <a:t>Explain positioning necessary to sell the home to the best buyer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ea typeface="ＭＳ Ｐゴシック"/>
              </a:rPr>
              <a:t>Educate--what happens when the home isn’t positioned properly and languishes on the market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Examples: Home didn’t sell/DOM/price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Your goal: Show the seller, with generous evidence, why pricing properly is in the seller’s best interest</a:t>
            </a:r>
          </a:p>
        </p:txBody>
      </p:sp>
      <p:pic>
        <p:nvPicPr>
          <p:cNvPr id="73731" name="Picture 7" descr="084 edi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5" y="1447800"/>
            <a:ext cx="2308225" cy="20527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3732" name="Picture 8" descr="2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7466" y="3500543"/>
            <a:ext cx="2244437" cy="20574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3734" name="Rectangle 7"/>
          <p:cNvSpPr>
            <a:spLocks noChangeArrowheads="1"/>
          </p:cNvSpPr>
          <p:nvPr/>
        </p:nvSpPr>
        <p:spPr bwMode="auto">
          <a:xfrm flipV="1">
            <a:off x="609601" y="5461000"/>
            <a:ext cx="4194175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800"/>
              </a:spcBef>
            </a:pPr>
            <a:endParaRPr lang="en-US">
              <a:solidFill>
                <a:srgbClr val="646464"/>
              </a:solidFill>
            </a:endParaRPr>
          </a:p>
          <a:p>
            <a:pPr>
              <a:spcBef>
                <a:spcPts val="800"/>
              </a:spcBef>
            </a:pPr>
            <a:endParaRPr lang="en-US">
              <a:solidFill>
                <a:srgbClr val="646464"/>
              </a:solidFill>
            </a:endParaRPr>
          </a:p>
        </p:txBody>
      </p:sp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6667501" y="5773641"/>
            <a:ext cx="2019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Software: Toolkit CMA, RPR, MLS</a:t>
            </a:r>
          </a:p>
        </p:txBody>
      </p:sp>
    </p:spTree>
    <p:extLst>
      <p:ext uri="{BB962C8B-B14F-4D97-AF65-F5344CB8AC3E}">
        <p14:creationId xmlns:p14="http://schemas.microsoft.com/office/powerpoint/2010/main" val="28258127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What You’ve Accomplished So Far</a:t>
            </a:r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800600"/>
          </a:xfrm>
        </p:spPr>
        <p:txBody>
          <a:bodyPr/>
          <a:lstStyle/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ea typeface="ＭＳ Ｐゴシック"/>
              </a:rPr>
              <a:t>Looked at the components for a completing listing system 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ea typeface="ＭＳ Ｐゴシック"/>
              </a:rPr>
              <a:t>Explored several questions to pre-qualify a seller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ea typeface="ＭＳ Ｐゴシック"/>
              </a:rPr>
              <a:t>Found the importance of using a detailed Seller Questionnaire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ea typeface="ＭＳ Ｐゴシック"/>
              </a:rPr>
              <a:t>Designed a method to determine whether a seller is qualified to work with you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ea typeface="ＭＳ Ｐゴシック"/>
              </a:rPr>
              <a:t>Learned how to present how you work to raise credibility with the </a:t>
            </a:r>
            <a:r>
              <a:rPr lang="en-US" dirty="0" smtClean="0">
                <a:ea typeface="ＭＳ Ｐゴシック"/>
              </a:rPr>
              <a:t>seller</a:t>
            </a:r>
            <a:endParaRPr lang="en-US" dirty="0">
              <a:ea typeface="ＭＳ Ｐゴシック"/>
            </a:endParaRPr>
          </a:p>
        </p:txBody>
      </p:sp>
      <p:pic>
        <p:nvPicPr>
          <p:cNvPr id="6" name="Picture 4" descr="red checkmar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1186" y="1981200"/>
            <a:ext cx="212407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6248400" y="152400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endParaRPr lang="en-US" dirty="0">
              <a:ea typeface="ＭＳ Ｐゴシック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ea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9280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What You’ve Accomplished So Far</a:t>
            </a:r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00600"/>
          </a:xfrm>
        </p:spPr>
        <p:txBody>
          <a:bodyPr/>
          <a:lstStyle/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ea typeface="ＭＳ Ｐゴシック"/>
              </a:rPr>
              <a:t>Designed </a:t>
            </a:r>
            <a:r>
              <a:rPr lang="en-US" dirty="0">
                <a:ea typeface="ＭＳ Ｐゴシック"/>
              </a:rPr>
              <a:t>your presentation, using the Better Homes and Gardens listing presentation (including a CMA)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ea typeface="ＭＳ Ｐゴシック"/>
              </a:rPr>
              <a:t>Designed a marketing plan integrating the many marketing tools provided by Better Homes and </a:t>
            </a:r>
            <a:r>
              <a:rPr lang="en-US" dirty="0" smtClean="0">
                <a:ea typeface="ＭＳ Ｐゴシック"/>
              </a:rPr>
              <a:t>Gardens® Real Estate in </a:t>
            </a:r>
            <a:r>
              <a:rPr lang="en-US" dirty="0">
                <a:ea typeface="ＭＳ Ｐゴシック"/>
              </a:rPr>
              <a:t>the Greenhouse 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ea typeface="ＭＳ Ｐゴシック"/>
              </a:rPr>
              <a:t>Learned how to craft an objection buster</a:t>
            </a:r>
          </a:p>
        </p:txBody>
      </p:sp>
      <p:pic>
        <p:nvPicPr>
          <p:cNvPr id="6" name="Picture 4" descr="red checkmar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1186" y="1981200"/>
            <a:ext cx="212407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6248400" y="152400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endParaRPr lang="en-US" dirty="0">
              <a:ea typeface="ＭＳ Ｐゴシック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ea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3620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Recommended Actions to </a:t>
            </a:r>
            <a:br>
              <a:rPr dirty="0"/>
            </a:br>
            <a:r>
              <a:rPr dirty="0"/>
              <a:t>Take Right Now</a:t>
            </a:r>
          </a:p>
        </p:txBody>
      </p:sp>
      <p:sp>
        <p:nvSpPr>
          <p:cNvPr id="3891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300" dirty="0" smtClean="0">
                <a:ea typeface="ＭＳ Ｐゴシック"/>
              </a:rPr>
              <a:t>Craft at least 5 seller objection-busters and practice them with another agent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300" dirty="0" smtClean="0">
                <a:ea typeface="ＭＳ Ｐゴシック"/>
              </a:rPr>
              <a:t>Consider adding a pre-first visit seller’s package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300" dirty="0" smtClean="0">
                <a:ea typeface="ＭＳ Ｐゴシック"/>
              </a:rPr>
              <a:t>Practice asking seller the questions in the </a:t>
            </a:r>
            <a:br>
              <a:rPr lang="en-US" sz="2300" dirty="0" smtClean="0">
                <a:ea typeface="ＭＳ Ｐゴシック"/>
              </a:rPr>
            </a:br>
            <a:r>
              <a:rPr lang="en-US" sz="2300" dirty="0" smtClean="0">
                <a:ea typeface="ＭＳ Ｐゴシック"/>
              </a:rPr>
              <a:t>Seller Questionnaire to uncover hidden motives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300" dirty="0" smtClean="0">
                <a:ea typeface="ＭＳ Ｐゴシック"/>
              </a:rPr>
              <a:t>Practice your ‘how I work’ dialogue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300" dirty="0" smtClean="0">
                <a:ea typeface="ＭＳ Ｐゴシック"/>
              </a:rPr>
              <a:t>Do a CMA on your own home; present it</a:t>
            </a:r>
            <a:br>
              <a:rPr lang="en-US" sz="2300" dirty="0" smtClean="0">
                <a:ea typeface="ＭＳ Ｐゴシック"/>
              </a:rPr>
            </a:br>
            <a:r>
              <a:rPr lang="en-US" sz="2300" dirty="0" smtClean="0">
                <a:ea typeface="ＭＳ Ｐゴシック"/>
              </a:rPr>
              <a:t>to a fellow agent and get feedback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300" dirty="0" smtClean="0">
                <a:ea typeface="ＭＳ Ｐゴシック"/>
              </a:rPr>
              <a:t>Customize your Marketing Presentation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300" dirty="0" smtClean="0">
                <a:ea typeface="ＭＳ Ｐゴシック"/>
              </a:rPr>
              <a:t>Put together your listing presentation and</a:t>
            </a:r>
            <a:br>
              <a:rPr lang="en-US" sz="2300" dirty="0" smtClean="0">
                <a:ea typeface="ＭＳ Ｐゴシック"/>
              </a:rPr>
            </a:br>
            <a:r>
              <a:rPr lang="en-US" sz="2300" dirty="0" smtClean="0">
                <a:ea typeface="ＭＳ Ｐゴシック"/>
              </a:rPr>
              <a:t>practice it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300" dirty="0" smtClean="0">
                <a:ea typeface="ＭＳ Ｐゴシック"/>
              </a:rPr>
              <a:t>Watch the listed videos </a:t>
            </a:r>
            <a:r>
              <a:rPr lang="en-US" sz="2300" dirty="0" smtClean="0"/>
              <a:t>in the Greenhouse</a:t>
            </a:r>
            <a:r>
              <a:rPr lang="en-US" sz="2300" smtClean="0"/>
              <a:t>, Learning Tab</a:t>
            </a:r>
            <a:endParaRPr lang="en-US" sz="2300" dirty="0">
              <a:ea typeface="ＭＳ Ｐゴシック"/>
            </a:endParaRPr>
          </a:p>
        </p:txBody>
      </p:sp>
      <p:pic>
        <p:nvPicPr>
          <p:cNvPr id="5" name="Picture 3" descr="getting_back_to_wor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5466" y="3890141"/>
            <a:ext cx="2497534" cy="197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7376456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Resources for Session Seven</a:t>
            </a:r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ea typeface="ＭＳ Ｐゴシック"/>
              </a:rPr>
              <a:t>Videos </a:t>
            </a:r>
            <a:r>
              <a:rPr lang="en-US" dirty="0" smtClean="0"/>
              <a:t>available in </a:t>
            </a:r>
            <a:r>
              <a:rPr lang="en-US" dirty="0">
                <a:ea typeface="ＭＳ Ｐゴシック"/>
              </a:rPr>
              <a:t>the Greenhouse&gt;Learning&gt;Be Better University&gt;Resources&gt;Video Resources&gt;Seeds of Success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ea typeface="ＭＳ Ｐゴシック"/>
              </a:rPr>
              <a:t>Qualifying Sellers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ea typeface="ＭＳ Ｐゴシック"/>
              </a:rPr>
              <a:t>Proper </a:t>
            </a:r>
            <a:r>
              <a:rPr lang="en-US" dirty="0" smtClean="0">
                <a:ea typeface="ＭＳ Ｐゴシック"/>
              </a:rPr>
              <a:t>Pricing </a:t>
            </a:r>
            <a:endParaRPr lang="en-US" dirty="0" smtClean="0">
              <a:ea typeface="ＭＳ Ｐゴシック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ea typeface="ＭＳ Ｐゴシック"/>
              </a:rPr>
              <a:t>Craft </a:t>
            </a:r>
            <a:r>
              <a:rPr lang="en-US" dirty="0">
                <a:ea typeface="ＭＳ Ｐゴシック"/>
              </a:rPr>
              <a:t>an Objection-Buster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ea typeface="ＭＳ Ｐゴシック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ea typeface="ＭＳ Ｐゴシック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ea typeface="ＭＳ Ｐゴシック"/>
              </a:rPr>
              <a:t>CMA Software</a:t>
            </a:r>
            <a:endParaRPr lang="en-US" dirty="0">
              <a:ea typeface="ＭＳ Ｐゴシック"/>
            </a:endParaRPr>
          </a:p>
          <a:p>
            <a:pPr marL="1600200" lvl="3" indent="-228600">
              <a:lnSpc>
                <a:spcPct val="90000"/>
              </a:lnSpc>
              <a:spcBef>
                <a:spcPts val="1200"/>
              </a:spcBef>
            </a:pPr>
            <a:endParaRPr lang="en-US" sz="1400" dirty="0" smtClean="0">
              <a:ea typeface="ＭＳ Ｐゴシック"/>
            </a:endParaRPr>
          </a:p>
        </p:txBody>
      </p:sp>
      <p:pic>
        <p:nvPicPr>
          <p:cNvPr id="4" name="Picture 2" descr="C:\Users\MusgrSha\Desktop\SOS EDITING\resour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3553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7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ea typeface="ＭＳ Ｐゴシック"/>
              </a:rPr>
              <a:t>  Create Your Listing </a:t>
            </a:r>
            <a:r>
              <a:rPr lang="en-US" dirty="0" smtClean="0">
                <a:ea typeface="ＭＳ Ｐゴシック"/>
              </a:rPr>
              <a:t>System </a:t>
            </a:r>
            <a:endParaRPr lang="en-US" dirty="0">
              <a:ea typeface="ＭＳ Ｐゴシック"/>
            </a:endParaRPr>
          </a:p>
        </p:txBody>
      </p:sp>
      <p:graphicFrame>
        <p:nvGraphicFramePr>
          <p:cNvPr id="18500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75107"/>
              </p:ext>
            </p:extLst>
          </p:nvPr>
        </p:nvGraphicFramePr>
        <p:xfrm>
          <a:off x="1142999" y="1366841"/>
          <a:ext cx="6858003" cy="5033959"/>
        </p:xfrm>
        <a:graphic>
          <a:graphicData uri="http://schemas.openxmlformats.org/drawingml/2006/table">
            <a:tbl>
              <a:tblPr/>
              <a:tblGrid>
                <a:gridCol w="533401"/>
                <a:gridCol w="1365419"/>
                <a:gridCol w="1841436"/>
                <a:gridCol w="3117747"/>
              </a:tblGrid>
              <a:tr h="310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Check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What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Materials to Use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8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Pre-qualify seller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 phone/in person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Pre-qualifying questions*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8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Set appointment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Qualify seller/educate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 home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Qualify Seller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Questionnaire*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Explain how you work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8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Make 2nd</a:t>
                      </a:r>
                      <a:r>
                        <a:rPr kumimoji="0" 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nd 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appointment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Evaluate your chance of success Do research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Prepare marketing presentation with plan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&amp; CMA/market trends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Anticipate objections with visuals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Company materials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Market trends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Present marketing plan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(what you’ll do &amp; CMA)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 home with all decision-makers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 H and G listing presentation**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 Point Marketing Plan*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8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 property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Listing agreement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Market property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With your marketing plan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Communicate with seller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 Point Marketing plan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Internal marketing checklist*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16764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√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22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7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ea typeface="ＭＳ Ｐゴシック"/>
              </a:rPr>
              <a:t>The Qualifying Process: </a:t>
            </a:r>
            <a:br>
              <a:rPr lang="en-US" dirty="0">
                <a:ea typeface="ＭＳ Ｐゴシック"/>
              </a:rPr>
            </a:br>
            <a:r>
              <a:rPr lang="en-US" dirty="0">
                <a:ea typeface="ＭＳ Ｐゴシック"/>
              </a:rPr>
              <a:t>Pre-Qualify First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Qualify first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pic>
        <p:nvPicPr>
          <p:cNvPr id="20483" name="Picture 7" descr="cropped Workbook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51" t="26132" r="4713"/>
          <a:stretch/>
        </p:blipFill>
        <p:spPr bwMode="auto">
          <a:xfrm>
            <a:off x="1749972" y="2209800"/>
            <a:ext cx="5927835" cy="4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000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7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ea typeface="ＭＳ Ｐゴシック"/>
              </a:rPr>
              <a:t>Pre-Qualifying Questions</a:t>
            </a:r>
            <a:br>
              <a:rPr lang="en-US" dirty="0">
                <a:ea typeface="ＭＳ Ｐゴシック"/>
              </a:rPr>
            </a:br>
            <a:r>
              <a:rPr lang="en-US" dirty="0">
                <a:ea typeface="ＭＳ Ｐゴシック"/>
              </a:rPr>
              <a:t>Why Ask? </a:t>
            </a:r>
          </a:p>
        </p:txBody>
      </p:sp>
      <p:sp>
        <p:nvSpPr>
          <p:cNvPr id="12291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648200"/>
          </a:xfrm>
        </p:spPr>
        <p:txBody>
          <a:bodyPr/>
          <a:lstStyle/>
          <a:p>
            <a:pPr marL="342900" indent="-342900" eaLnBrk="1" hangingPunct="1"/>
            <a:r>
              <a:rPr lang="en-US" dirty="0"/>
              <a:t>To find out: </a:t>
            </a:r>
          </a:p>
          <a:p>
            <a:pPr marL="860425" lvl="1" indent="-342900" eaLnBrk="1" hangingPunct="1">
              <a:lnSpc>
                <a:spcPts val="3100"/>
              </a:lnSpc>
              <a:spcBef>
                <a:spcPts val="1800"/>
              </a:spcBef>
            </a:pPr>
            <a:r>
              <a:rPr lang="en-US" dirty="0"/>
              <a:t>Why you wouldn’t proceed (standards)  </a:t>
            </a:r>
          </a:p>
          <a:p>
            <a:pPr marL="860425" lvl="1" indent="-342900" eaLnBrk="1" hangingPunct="1">
              <a:lnSpc>
                <a:spcPts val="3100"/>
              </a:lnSpc>
              <a:spcBef>
                <a:spcPts val="1800"/>
              </a:spcBef>
            </a:pPr>
            <a:r>
              <a:rPr lang="en-US" dirty="0"/>
              <a:t>Positives about listing the property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cause you to go ahead) </a:t>
            </a:r>
          </a:p>
          <a:p>
            <a:pPr marL="342900" indent="-342900" eaLnBrk="1" hangingPunct="1"/>
            <a:r>
              <a:rPr lang="en-US" dirty="0"/>
              <a:t>What’s your dialogue for explaining to the seller your reason for asking these questions?</a:t>
            </a:r>
          </a:p>
          <a:p>
            <a:pPr eaLnBrk="1" hangingPunct="1">
              <a:buFontTx/>
              <a:buNone/>
            </a:pPr>
            <a:endParaRPr lang="en-US" sz="1600" dirty="0" smtClean="0">
              <a:ea typeface="ＭＳ Ｐゴシック"/>
            </a:endParaRPr>
          </a:p>
        </p:txBody>
      </p:sp>
      <p:pic>
        <p:nvPicPr>
          <p:cNvPr id="23555" name="Picture 3" descr="concern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1603" y="4343399"/>
            <a:ext cx="2511397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829129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7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>
                <a:ea typeface="ＭＳ Ｐゴシック"/>
                <a:cs typeface="+mj-cs"/>
              </a:rPr>
              <a:t>Pre-Qualifying Questions</a:t>
            </a:r>
          </a:p>
        </p:txBody>
      </p:sp>
      <p:pic>
        <p:nvPicPr>
          <p:cNvPr id="4" name="Picture 3" descr="Qualify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3092673" cy="469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/>
          <a:lstStyle/>
          <a:p>
            <a:r>
              <a:rPr lang="en-US" dirty="0" smtClean="0"/>
              <a:t>Gather information on the phone or in open house to determine whether the seller is qualified to work with you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484" y="6019800"/>
            <a:ext cx="3595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dirty="0">
                <a:solidFill>
                  <a:srgbClr val="646464"/>
                </a:solidFill>
                <a:ea typeface="ＭＳ Ｐゴシック"/>
              </a:rPr>
              <a:t>This </a:t>
            </a:r>
            <a:r>
              <a:rPr lang="en-US" dirty="0" smtClean="0">
                <a:solidFill>
                  <a:srgbClr val="646464"/>
                </a:solidFill>
                <a:ea typeface="ＭＳ Ｐゴシック"/>
              </a:rPr>
              <a:t>document is </a:t>
            </a:r>
            <a:r>
              <a:rPr lang="en-US" dirty="0">
                <a:solidFill>
                  <a:srgbClr val="646464"/>
                </a:solidFill>
                <a:ea typeface="ＭＳ Ｐゴシック"/>
              </a:rPr>
              <a:t>available to you</a:t>
            </a:r>
          </a:p>
        </p:txBody>
      </p:sp>
    </p:spTree>
    <p:extLst>
      <p:ext uri="{BB962C8B-B14F-4D97-AF65-F5344CB8AC3E}">
        <p14:creationId xmlns:p14="http://schemas.microsoft.com/office/powerpoint/2010/main" val="3051552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ea typeface="ＭＳ Ｐゴシック"/>
                <a:cs typeface="+mj-cs"/>
              </a:rPr>
              <a:t>If Sellers are ‘Underwater’</a:t>
            </a:r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i="1" dirty="0" smtClean="0">
                <a:ea typeface="ＭＳ Ｐゴシック"/>
              </a:rPr>
              <a:t>Questions: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/>
              </a:rPr>
              <a:t>Has making payments on your home become a burden to you?</a:t>
            </a:r>
          </a:p>
          <a:p>
            <a:pPr lvl="1">
              <a:lnSpc>
                <a:spcPts val="3100"/>
              </a:lnSpc>
            </a:pPr>
            <a:r>
              <a:rPr lang="en-US" dirty="0">
                <a:ea typeface="ＭＳ Ｐゴシック"/>
              </a:rPr>
              <a:t>If ‘</a:t>
            </a:r>
            <a:r>
              <a:rPr lang="en-US" dirty="0" smtClean="0">
                <a:ea typeface="ＭＳ Ｐゴシック"/>
              </a:rPr>
              <a:t>yes’: “Are </a:t>
            </a:r>
            <a:r>
              <a:rPr lang="en-US" dirty="0">
                <a:ea typeface="ＭＳ Ｐゴシック"/>
              </a:rPr>
              <a:t>you current on your payments</a:t>
            </a:r>
            <a:r>
              <a:rPr lang="en-US" dirty="0" smtClean="0">
                <a:ea typeface="ＭＳ Ｐゴシック"/>
              </a:rPr>
              <a:t>?”</a:t>
            </a:r>
          </a:p>
          <a:p>
            <a:pPr lvl="1">
              <a:lnSpc>
                <a:spcPts val="3100"/>
              </a:lnSpc>
            </a:pPr>
            <a:r>
              <a:rPr lang="en-US" dirty="0">
                <a:ea typeface="ＭＳ Ｐゴシック"/>
              </a:rPr>
              <a:t>If ‘no</a:t>
            </a:r>
            <a:r>
              <a:rPr lang="en-US" dirty="0" smtClean="0">
                <a:ea typeface="ＭＳ Ｐゴシック"/>
              </a:rPr>
              <a:t>’: “Have </a:t>
            </a:r>
            <a:r>
              <a:rPr lang="en-US" dirty="0">
                <a:ea typeface="ＭＳ Ｐゴシック"/>
              </a:rPr>
              <a:t>you discussed options with anyone</a:t>
            </a:r>
            <a:r>
              <a:rPr lang="en-US" dirty="0" smtClean="0">
                <a:ea typeface="ＭＳ Ｐゴシック"/>
              </a:rPr>
              <a:t>?”</a:t>
            </a:r>
          </a:p>
          <a:p>
            <a:pPr lvl="2">
              <a:lnSpc>
                <a:spcPts val="3100"/>
              </a:lnSpc>
            </a:pPr>
            <a:r>
              <a:rPr lang="en-US" dirty="0">
                <a:ea typeface="ＭＳ Ｐゴシック"/>
              </a:rPr>
              <a:t>You can suggest contacting your Department of Licensing for helpful information </a:t>
            </a:r>
            <a:r>
              <a:rPr lang="en-US" dirty="0" smtClean="0">
                <a:ea typeface="ＭＳ Ｐゴシック"/>
              </a:rPr>
              <a:t>(</a:t>
            </a:r>
            <a:r>
              <a:rPr lang="en-US" dirty="0">
                <a:ea typeface="ＭＳ Ｐゴシック"/>
              </a:rPr>
              <a:t>have links available for them); talk to an attorney who specializes in equity-short situations; refer them to a trusted short sale team </a:t>
            </a:r>
            <a:endParaRPr lang="en-US" dirty="0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724359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HGRE">
      <a:dk1>
        <a:srgbClr val="339933"/>
      </a:dk1>
      <a:lt1>
        <a:sysClr val="window" lastClr="FFFFFF"/>
      </a:lt1>
      <a:dk2>
        <a:srgbClr val="646464"/>
      </a:dk2>
      <a:lt2>
        <a:srgbClr val="FFFFFF"/>
      </a:lt2>
      <a:accent1>
        <a:srgbClr val="339933"/>
      </a:accent1>
      <a:accent2>
        <a:srgbClr val="646464"/>
      </a:accent2>
      <a:accent3>
        <a:srgbClr val="C1D82F"/>
      </a:accent3>
      <a:accent4>
        <a:srgbClr val="0095D6"/>
      </a:accent4>
      <a:accent5>
        <a:srgbClr val="FFC514"/>
      </a:accent5>
      <a:accent6>
        <a:srgbClr val="E36C09"/>
      </a:accent6>
      <a:hlink>
        <a:srgbClr val="0095D6"/>
      </a:hlink>
      <a:folHlink>
        <a:srgbClr val="6464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HGRE">
      <a:dk1>
        <a:srgbClr val="339933"/>
      </a:dk1>
      <a:lt1>
        <a:sysClr val="window" lastClr="FFFFFF"/>
      </a:lt1>
      <a:dk2>
        <a:srgbClr val="646464"/>
      </a:dk2>
      <a:lt2>
        <a:srgbClr val="FFFFFF"/>
      </a:lt2>
      <a:accent1>
        <a:srgbClr val="339933"/>
      </a:accent1>
      <a:accent2>
        <a:srgbClr val="646464"/>
      </a:accent2>
      <a:accent3>
        <a:srgbClr val="C1D82F"/>
      </a:accent3>
      <a:accent4>
        <a:srgbClr val="0095D6"/>
      </a:accent4>
      <a:accent5>
        <a:srgbClr val="FFC514"/>
      </a:accent5>
      <a:accent6>
        <a:srgbClr val="E36C09"/>
      </a:accent6>
      <a:hlink>
        <a:srgbClr val="0095D6"/>
      </a:hlink>
      <a:folHlink>
        <a:srgbClr val="6464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1932</Words>
  <Application>Microsoft Office PowerPoint</Application>
  <PresentationFormat>On-screen Show (4:3)</PresentationFormat>
  <Paragraphs>474</Paragraphs>
  <Slides>36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1_Office Theme</vt:lpstr>
      <vt:lpstr>Document</vt:lpstr>
      <vt:lpstr>PowerPoint Presentation</vt:lpstr>
      <vt:lpstr>Goals of This Session At the end of this session, you’ll have the tools to:  </vt:lpstr>
      <vt:lpstr>Resources for Session Seven</vt:lpstr>
      <vt:lpstr>Resources for Session Seven</vt:lpstr>
      <vt:lpstr>  Create Your Listing System </vt:lpstr>
      <vt:lpstr>The Qualifying Process:  Pre-Qualify First  </vt:lpstr>
      <vt:lpstr>Pre-Qualifying Questions Why Ask? </vt:lpstr>
      <vt:lpstr>Pre-Qualifying Questions</vt:lpstr>
      <vt:lpstr>If Sellers are ‘Underwater’</vt:lpstr>
      <vt:lpstr>If Sellers are ‘Underwater’</vt:lpstr>
      <vt:lpstr>PowerPoint Presentation</vt:lpstr>
      <vt:lpstr>At the Seller’s Home:  Gathering Information</vt:lpstr>
      <vt:lpstr>Qualifying:  The Seller’s Questionnaire </vt:lpstr>
      <vt:lpstr>Qualifying:  The Seller Questionnaire</vt:lpstr>
      <vt:lpstr>Before You List: Evaluate the Seller and the Property</vt:lpstr>
      <vt:lpstr>Evaluating Property Salability </vt:lpstr>
      <vt:lpstr>PowerPoint Presentation</vt:lpstr>
      <vt:lpstr>Explain How You Work*</vt:lpstr>
      <vt:lpstr>PowerPoint Presentation</vt:lpstr>
      <vt:lpstr>Presenting Your Listing Presentation </vt:lpstr>
      <vt:lpstr>Choose Strategies –  Make a Marketing Plan  </vt:lpstr>
      <vt:lpstr>Your Marketing Choices</vt:lpstr>
      <vt:lpstr>New Sales Skill:  Handling Objections</vt:lpstr>
      <vt:lpstr>Building Your Sales Skills</vt:lpstr>
      <vt:lpstr>Objection Buster Example</vt:lpstr>
      <vt:lpstr>Objection Buster Worksheet</vt:lpstr>
      <vt:lpstr>PowerPoint Presentation</vt:lpstr>
      <vt:lpstr>Your Comparative Market Analysis</vt:lpstr>
      <vt:lpstr>Completing and Presenting  Your CMA</vt:lpstr>
      <vt:lpstr>The Process of your CMA</vt:lpstr>
      <vt:lpstr>The Process of your CMA</vt:lpstr>
      <vt:lpstr>The Process of your CMA</vt:lpstr>
      <vt:lpstr>4. Positioning the Home Competitively</vt:lpstr>
      <vt:lpstr>What You’ve Accomplished So Far</vt:lpstr>
      <vt:lpstr>What You’ve Accomplished So Far</vt:lpstr>
      <vt:lpstr>Recommended Actions to  Take Right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L.</dc:creator>
  <cp:lastModifiedBy>Musgrove, Shannon</cp:lastModifiedBy>
  <cp:revision>91</cp:revision>
  <cp:lastPrinted>2014-05-19T19:52:06Z</cp:lastPrinted>
  <dcterms:created xsi:type="dcterms:W3CDTF">2012-09-19T15:16:42Z</dcterms:created>
  <dcterms:modified xsi:type="dcterms:W3CDTF">2015-09-15T14:10:11Z</dcterms:modified>
</cp:coreProperties>
</file>