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0" r:id="rId20"/>
    <p:sldId id="281" r:id="rId21"/>
    <p:sldId id="282" r:id="rId22"/>
    <p:sldId id="283" r:id="rId23"/>
    <p:sldId id="284" r:id="rId24"/>
    <p:sldId id="286" r:id="rId25"/>
    <p:sldId id="287" r:id="rId26"/>
    <p:sldId id="288" r:id="rId27"/>
    <p:sldId id="289" r:id="rId28"/>
    <p:sldId id="290" r:id="rId29"/>
    <p:sldId id="29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4646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p:scale>
          <a:sx n="60" d="100"/>
          <a:sy n="60" d="100"/>
        </p:scale>
        <p:origin x="-666" y="-72"/>
      </p:cViewPr>
      <p:guideLst>
        <p:guide orient="horz" pos="2160"/>
        <p:guide orient="horz" pos="4149"/>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D3021-C76B-4EEA-9648-34D162F10C3A}" type="doc">
      <dgm:prSet loTypeId="urn:microsoft.com/office/officeart/2005/8/layout/process1" loCatId="process" qsTypeId="urn:microsoft.com/office/officeart/2005/8/quickstyle/simple1" qsCatId="simple" csTypeId="urn:microsoft.com/office/officeart/2005/8/colors/accent3_3" csCatId="accent3" phldr="1"/>
      <dgm:spPr/>
    </dgm:pt>
    <dgm:pt modelId="{5B53E8A2-E8C2-4401-8404-24CFBA4166BF}">
      <dgm:prSet phldrT="[Text]" custT="1"/>
      <dgm:spPr/>
      <dgm:t>
        <a:bodyPr/>
        <a:lstStyle/>
        <a:p>
          <a:r>
            <a:rPr lang="en-US" sz="1800" b="1" dirty="0"/>
            <a:t>Qualify: Qualifying Questions</a:t>
          </a:r>
        </a:p>
      </dgm:t>
    </dgm:pt>
    <dgm:pt modelId="{9D106DD7-34E4-491A-917C-F1AFF884B9CC}" type="parTrans" cxnId="{9A1228D4-E064-44C1-9021-1D0F0BFFA4E0}">
      <dgm:prSet/>
      <dgm:spPr/>
      <dgm:t>
        <a:bodyPr/>
        <a:lstStyle/>
        <a:p>
          <a:endParaRPr lang="en-US"/>
        </a:p>
      </dgm:t>
    </dgm:pt>
    <dgm:pt modelId="{3FEE7D59-1850-4C84-911D-B2584CA3B77F}" type="sibTrans" cxnId="{9A1228D4-E064-44C1-9021-1D0F0BFFA4E0}">
      <dgm:prSet custT="1"/>
      <dgm:spPr>
        <a:solidFill>
          <a:schemeClr val="accent3">
            <a:shade val="90000"/>
            <a:hueOff val="0"/>
            <a:satOff val="0"/>
            <a:lumOff val="0"/>
            <a:alpha val="65000"/>
          </a:schemeClr>
        </a:solidFill>
      </dgm:spPr>
      <dgm:t>
        <a:bodyPr/>
        <a:lstStyle/>
        <a:p>
          <a:r>
            <a:rPr lang="en-US" sz="1000" b="1">
              <a:solidFill>
                <a:sysClr val="windowText" lastClr="000000"/>
              </a:solidFill>
            </a:rPr>
            <a:t>If</a:t>
          </a:r>
          <a:r>
            <a:rPr lang="en-US" sz="1000">
              <a:solidFill>
                <a:sysClr val="windowText" lastClr="000000"/>
              </a:solidFill>
            </a:rPr>
            <a:t> </a:t>
          </a:r>
          <a:r>
            <a:rPr lang="en-US" sz="1000" b="1">
              <a:solidFill>
                <a:sysClr val="windowText" lastClr="000000"/>
              </a:solidFill>
            </a:rPr>
            <a:t>qualified</a:t>
          </a:r>
        </a:p>
      </dgm:t>
    </dgm:pt>
    <dgm:pt modelId="{5949BD6E-DE51-4F92-B149-5FCEAB1781F3}">
      <dgm:prSet phldrT="[Text]" custT="1"/>
      <dgm:spPr/>
      <dgm:t>
        <a:bodyPr/>
        <a:lstStyle/>
        <a:p>
          <a:r>
            <a:rPr lang="en-US" sz="1800" b="1" dirty="0"/>
            <a:t>Tell/Sell</a:t>
          </a:r>
        </a:p>
        <a:p>
          <a:r>
            <a:rPr lang="en-US" sz="1800" b="1" dirty="0"/>
            <a:t>Make</a:t>
          </a:r>
        </a:p>
        <a:p>
          <a:r>
            <a:rPr lang="en-US" sz="1800" b="1" dirty="0"/>
            <a:t>Appointment</a:t>
          </a:r>
        </a:p>
      </dgm:t>
    </dgm:pt>
    <dgm:pt modelId="{074B8DA2-F177-46CE-826C-23036CF8AB91}" type="parTrans" cxnId="{AF09A53D-771A-415B-84CA-22AEF9A05E6D}">
      <dgm:prSet/>
      <dgm:spPr/>
      <dgm:t>
        <a:bodyPr/>
        <a:lstStyle/>
        <a:p>
          <a:endParaRPr lang="en-US"/>
        </a:p>
      </dgm:t>
    </dgm:pt>
    <dgm:pt modelId="{B3AAE0D1-1F47-4344-B4DD-51FC3FBF03D9}" type="sibTrans" cxnId="{AF09A53D-771A-415B-84CA-22AEF9A05E6D}">
      <dgm:prSet custT="1"/>
      <dgm:spPr/>
      <dgm:t>
        <a:bodyPr/>
        <a:lstStyle/>
        <a:p>
          <a:r>
            <a:rPr lang="en-US" sz="1000" b="1">
              <a:solidFill>
                <a:sysClr val="windowText" lastClr="000000"/>
              </a:solidFill>
            </a:rPr>
            <a:t>Not Qualified</a:t>
          </a:r>
        </a:p>
      </dgm:t>
    </dgm:pt>
    <dgm:pt modelId="{901499B1-EF33-4609-8839-587954F9B344}">
      <dgm:prSet phldrT="[Text]" custT="1"/>
      <dgm:spPr/>
      <dgm:t>
        <a:bodyPr/>
        <a:lstStyle/>
        <a:p>
          <a:r>
            <a:rPr lang="en-US" sz="1800" b="1"/>
            <a:t>Cultivate</a:t>
          </a:r>
        </a:p>
      </dgm:t>
    </dgm:pt>
    <dgm:pt modelId="{C9F191CE-C9AF-43C6-8CB0-2887746EEAF9}" type="parTrans" cxnId="{13572B39-0B8C-4B4F-A04C-D853A6775382}">
      <dgm:prSet/>
      <dgm:spPr/>
      <dgm:t>
        <a:bodyPr/>
        <a:lstStyle/>
        <a:p>
          <a:endParaRPr lang="en-US"/>
        </a:p>
      </dgm:t>
    </dgm:pt>
    <dgm:pt modelId="{6077FB01-5ED8-4073-9A18-81C041682720}" type="sibTrans" cxnId="{13572B39-0B8C-4B4F-A04C-D853A6775382}">
      <dgm:prSet/>
      <dgm:spPr/>
      <dgm:t>
        <a:bodyPr/>
        <a:lstStyle/>
        <a:p>
          <a:endParaRPr lang="en-US"/>
        </a:p>
      </dgm:t>
    </dgm:pt>
    <dgm:pt modelId="{CD0C4CB2-4A03-4F9F-841D-FF8D2C899148}" type="pres">
      <dgm:prSet presAssocID="{257D3021-C76B-4EEA-9648-34D162F10C3A}" presName="Name0" presStyleCnt="0">
        <dgm:presLayoutVars>
          <dgm:dir/>
          <dgm:resizeHandles val="exact"/>
        </dgm:presLayoutVars>
      </dgm:prSet>
      <dgm:spPr/>
    </dgm:pt>
    <dgm:pt modelId="{61229EDD-185E-4560-8273-47C720AAE976}" type="pres">
      <dgm:prSet presAssocID="{5B53E8A2-E8C2-4401-8404-24CFBA4166BF}" presName="node" presStyleLbl="node1" presStyleIdx="0" presStyleCnt="3" custScaleX="65592">
        <dgm:presLayoutVars>
          <dgm:bulletEnabled val="1"/>
        </dgm:presLayoutVars>
      </dgm:prSet>
      <dgm:spPr/>
      <dgm:t>
        <a:bodyPr/>
        <a:lstStyle/>
        <a:p>
          <a:endParaRPr lang="en-US"/>
        </a:p>
      </dgm:t>
    </dgm:pt>
    <dgm:pt modelId="{6150A69B-B953-4DAB-B0A0-B2D8543B5DB6}" type="pres">
      <dgm:prSet presAssocID="{3FEE7D59-1850-4C84-911D-B2584CA3B77F}" presName="sibTrans" presStyleLbl="sibTrans2D1" presStyleIdx="0" presStyleCnt="2" custScaleX="164011" custScaleY="81057"/>
      <dgm:spPr/>
      <dgm:t>
        <a:bodyPr/>
        <a:lstStyle/>
        <a:p>
          <a:endParaRPr lang="en-US"/>
        </a:p>
      </dgm:t>
    </dgm:pt>
    <dgm:pt modelId="{13B27811-4C83-4BCC-B4FB-B22AEE95518B}" type="pres">
      <dgm:prSet presAssocID="{3FEE7D59-1850-4C84-911D-B2584CA3B77F}" presName="connectorText" presStyleLbl="sibTrans2D1" presStyleIdx="0" presStyleCnt="2"/>
      <dgm:spPr/>
      <dgm:t>
        <a:bodyPr/>
        <a:lstStyle/>
        <a:p>
          <a:endParaRPr lang="en-US"/>
        </a:p>
      </dgm:t>
    </dgm:pt>
    <dgm:pt modelId="{FE429B2E-D7CB-497B-8E96-8C878511C81C}" type="pres">
      <dgm:prSet presAssocID="{5949BD6E-DE51-4F92-B149-5FCEAB1781F3}" presName="node" presStyleLbl="node1" presStyleIdx="1" presStyleCnt="3" custScaleX="69146">
        <dgm:presLayoutVars>
          <dgm:bulletEnabled val="1"/>
        </dgm:presLayoutVars>
      </dgm:prSet>
      <dgm:spPr/>
      <dgm:t>
        <a:bodyPr/>
        <a:lstStyle/>
        <a:p>
          <a:endParaRPr lang="en-US"/>
        </a:p>
      </dgm:t>
    </dgm:pt>
    <dgm:pt modelId="{747F33B7-9EC4-4004-9C6F-8160C731D20D}" type="pres">
      <dgm:prSet presAssocID="{B3AAE0D1-1F47-4344-B4DD-51FC3FBF03D9}" presName="sibTrans" presStyleLbl="sibTrans2D1" presStyleIdx="1" presStyleCnt="2" custScaleX="167216"/>
      <dgm:spPr/>
      <dgm:t>
        <a:bodyPr/>
        <a:lstStyle/>
        <a:p>
          <a:endParaRPr lang="en-US"/>
        </a:p>
      </dgm:t>
    </dgm:pt>
    <dgm:pt modelId="{5A94CBB9-D236-4BCD-A462-9A8E34A737AB}" type="pres">
      <dgm:prSet presAssocID="{B3AAE0D1-1F47-4344-B4DD-51FC3FBF03D9}" presName="connectorText" presStyleLbl="sibTrans2D1" presStyleIdx="1" presStyleCnt="2"/>
      <dgm:spPr/>
      <dgm:t>
        <a:bodyPr/>
        <a:lstStyle/>
        <a:p>
          <a:endParaRPr lang="en-US"/>
        </a:p>
      </dgm:t>
    </dgm:pt>
    <dgm:pt modelId="{096B9F86-FF5A-45BA-887D-2BF0ABF0F290}" type="pres">
      <dgm:prSet presAssocID="{901499B1-EF33-4609-8839-587954F9B344}" presName="node" presStyleLbl="node1" presStyleIdx="2" presStyleCnt="3" custScaleX="65248">
        <dgm:presLayoutVars>
          <dgm:bulletEnabled val="1"/>
        </dgm:presLayoutVars>
      </dgm:prSet>
      <dgm:spPr/>
      <dgm:t>
        <a:bodyPr/>
        <a:lstStyle/>
        <a:p>
          <a:endParaRPr lang="en-US"/>
        </a:p>
      </dgm:t>
    </dgm:pt>
  </dgm:ptLst>
  <dgm:cxnLst>
    <dgm:cxn modelId="{54F66640-1EC3-9443-8143-7BD8B96BB670}" type="presOf" srcId="{5949BD6E-DE51-4F92-B149-5FCEAB1781F3}" destId="{FE429B2E-D7CB-497B-8E96-8C878511C81C}" srcOrd="0" destOrd="0" presId="urn:microsoft.com/office/officeart/2005/8/layout/process1"/>
    <dgm:cxn modelId="{AF09A53D-771A-415B-84CA-22AEF9A05E6D}" srcId="{257D3021-C76B-4EEA-9648-34D162F10C3A}" destId="{5949BD6E-DE51-4F92-B149-5FCEAB1781F3}" srcOrd="1" destOrd="0" parTransId="{074B8DA2-F177-46CE-826C-23036CF8AB91}" sibTransId="{B3AAE0D1-1F47-4344-B4DD-51FC3FBF03D9}"/>
    <dgm:cxn modelId="{F571244E-59F8-DA4C-B5E1-BD54E11DADCF}" type="presOf" srcId="{B3AAE0D1-1F47-4344-B4DD-51FC3FBF03D9}" destId="{5A94CBB9-D236-4BCD-A462-9A8E34A737AB}" srcOrd="1" destOrd="0" presId="urn:microsoft.com/office/officeart/2005/8/layout/process1"/>
    <dgm:cxn modelId="{9A1228D4-E064-44C1-9021-1D0F0BFFA4E0}" srcId="{257D3021-C76B-4EEA-9648-34D162F10C3A}" destId="{5B53E8A2-E8C2-4401-8404-24CFBA4166BF}" srcOrd="0" destOrd="0" parTransId="{9D106DD7-34E4-491A-917C-F1AFF884B9CC}" sibTransId="{3FEE7D59-1850-4C84-911D-B2584CA3B77F}"/>
    <dgm:cxn modelId="{D2B669B6-CD26-CD4B-9ED7-76DA8798936F}" type="presOf" srcId="{257D3021-C76B-4EEA-9648-34D162F10C3A}" destId="{CD0C4CB2-4A03-4F9F-841D-FF8D2C899148}" srcOrd="0" destOrd="0" presId="urn:microsoft.com/office/officeart/2005/8/layout/process1"/>
    <dgm:cxn modelId="{159285A9-8FD4-0D41-A9B8-AE3C7E69C9E7}" type="presOf" srcId="{3FEE7D59-1850-4C84-911D-B2584CA3B77F}" destId="{13B27811-4C83-4BCC-B4FB-B22AEE95518B}" srcOrd="1" destOrd="0" presId="urn:microsoft.com/office/officeart/2005/8/layout/process1"/>
    <dgm:cxn modelId="{30A8BA91-3E93-1149-A63C-695CE7BA98FD}" type="presOf" srcId="{901499B1-EF33-4609-8839-587954F9B344}" destId="{096B9F86-FF5A-45BA-887D-2BF0ABF0F290}" srcOrd="0" destOrd="0" presId="urn:microsoft.com/office/officeart/2005/8/layout/process1"/>
    <dgm:cxn modelId="{43EA2B42-DBF8-1B4C-AD27-DC89D882CE1E}" type="presOf" srcId="{5B53E8A2-E8C2-4401-8404-24CFBA4166BF}" destId="{61229EDD-185E-4560-8273-47C720AAE976}" srcOrd="0" destOrd="0" presId="urn:microsoft.com/office/officeart/2005/8/layout/process1"/>
    <dgm:cxn modelId="{ECAA95FE-1FEE-6046-AC16-D07EF6F186F8}" type="presOf" srcId="{B3AAE0D1-1F47-4344-B4DD-51FC3FBF03D9}" destId="{747F33B7-9EC4-4004-9C6F-8160C731D20D}" srcOrd="0" destOrd="0" presId="urn:microsoft.com/office/officeart/2005/8/layout/process1"/>
    <dgm:cxn modelId="{13572B39-0B8C-4B4F-A04C-D853A6775382}" srcId="{257D3021-C76B-4EEA-9648-34D162F10C3A}" destId="{901499B1-EF33-4609-8839-587954F9B344}" srcOrd="2" destOrd="0" parTransId="{C9F191CE-C9AF-43C6-8CB0-2887746EEAF9}" sibTransId="{6077FB01-5ED8-4073-9A18-81C041682720}"/>
    <dgm:cxn modelId="{DF1E38E3-57DA-B74D-AF9A-A48BA9A0E9E1}" type="presOf" srcId="{3FEE7D59-1850-4C84-911D-B2584CA3B77F}" destId="{6150A69B-B953-4DAB-B0A0-B2D8543B5DB6}" srcOrd="0" destOrd="0" presId="urn:microsoft.com/office/officeart/2005/8/layout/process1"/>
    <dgm:cxn modelId="{394FB870-428D-3C47-9ADC-79C3990B540F}" type="presParOf" srcId="{CD0C4CB2-4A03-4F9F-841D-FF8D2C899148}" destId="{61229EDD-185E-4560-8273-47C720AAE976}" srcOrd="0" destOrd="0" presId="urn:microsoft.com/office/officeart/2005/8/layout/process1"/>
    <dgm:cxn modelId="{048FE8CC-0463-9645-BA8A-2B191BD0A6B2}" type="presParOf" srcId="{CD0C4CB2-4A03-4F9F-841D-FF8D2C899148}" destId="{6150A69B-B953-4DAB-B0A0-B2D8543B5DB6}" srcOrd="1" destOrd="0" presId="urn:microsoft.com/office/officeart/2005/8/layout/process1"/>
    <dgm:cxn modelId="{2CD38537-1297-FD41-9C53-0B584D30CFAB}" type="presParOf" srcId="{6150A69B-B953-4DAB-B0A0-B2D8543B5DB6}" destId="{13B27811-4C83-4BCC-B4FB-B22AEE95518B}" srcOrd="0" destOrd="0" presId="urn:microsoft.com/office/officeart/2005/8/layout/process1"/>
    <dgm:cxn modelId="{0680C2BD-BFF2-1A4B-91BF-287F0B93655B}" type="presParOf" srcId="{CD0C4CB2-4A03-4F9F-841D-FF8D2C899148}" destId="{FE429B2E-D7CB-497B-8E96-8C878511C81C}" srcOrd="2" destOrd="0" presId="urn:microsoft.com/office/officeart/2005/8/layout/process1"/>
    <dgm:cxn modelId="{E6AE7D33-BC46-834F-AB6F-372A1A2689F6}" type="presParOf" srcId="{CD0C4CB2-4A03-4F9F-841D-FF8D2C899148}" destId="{747F33B7-9EC4-4004-9C6F-8160C731D20D}" srcOrd="3" destOrd="0" presId="urn:microsoft.com/office/officeart/2005/8/layout/process1"/>
    <dgm:cxn modelId="{323F868F-354B-794B-A29B-A1F1C3E79478}" type="presParOf" srcId="{747F33B7-9EC4-4004-9C6F-8160C731D20D}" destId="{5A94CBB9-D236-4BCD-A462-9A8E34A737AB}" srcOrd="0" destOrd="0" presId="urn:microsoft.com/office/officeart/2005/8/layout/process1"/>
    <dgm:cxn modelId="{DA3EAFF4-94F6-3E46-A331-F38E25D0FBFD}" type="presParOf" srcId="{CD0C4CB2-4A03-4F9F-841D-FF8D2C899148}" destId="{096B9F86-FF5A-45BA-887D-2BF0ABF0F29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29EDD-185E-4560-8273-47C720AAE976}">
      <dsp:nvSpPr>
        <dsp:cNvPr id="0" name=""/>
        <dsp:cNvSpPr/>
      </dsp:nvSpPr>
      <dsp:spPr>
        <a:xfrm>
          <a:off x="2253" y="727066"/>
          <a:ext cx="1659113" cy="151766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Qualify: Qualifying Questions</a:t>
          </a:r>
        </a:p>
      </dsp:txBody>
      <dsp:txXfrm>
        <a:off x="46704" y="771517"/>
        <a:ext cx="1570211" cy="1428765"/>
      </dsp:txXfrm>
    </dsp:sp>
    <dsp:sp modelId="{6150A69B-B953-4DAB-B0A0-B2D8543B5DB6}">
      <dsp:nvSpPr>
        <dsp:cNvPr id="0" name=""/>
        <dsp:cNvSpPr/>
      </dsp:nvSpPr>
      <dsp:spPr>
        <a:xfrm>
          <a:off x="1742684" y="1231663"/>
          <a:ext cx="879496" cy="508472"/>
        </a:xfrm>
        <a:prstGeom prst="rightArrow">
          <a:avLst>
            <a:gd name="adj1" fmla="val 60000"/>
            <a:gd name="adj2" fmla="val 50000"/>
          </a:avLst>
        </a:prstGeom>
        <a:solidFill>
          <a:schemeClr val="accent3">
            <a:shade val="90000"/>
            <a:hueOff val="0"/>
            <a:satOff val="0"/>
            <a:lumOff val="0"/>
            <a:alpha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a:solidFill>
                <a:sysClr val="windowText" lastClr="000000"/>
              </a:solidFill>
            </a:rPr>
            <a:t>If</a:t>
          </a:r>
          <a:r>
            <a:rPr lang="en-US" sz="1000" kern="1200">
              <a:solidFill>
                <a:sysClr val="windowText" lastClr="000000"/>
              </a:solidFill>
            </a:rPr>
            <a:t> </a:t>
          </a:r>
          <a:r>
            <a:rPr lang="en-US" sz="1000" b="1" kern="1200">
              <a:solidFill>
                <a:sysClr val="windowText" lastClr="000000"/>
              </a:solidFill>
            </a:rPr>
            <a:t>qualified</a:t>
          </a:r>
        </a:p>
      </dsp:txBody>
      <dsp:txXfrm>
        <a:off x="1742684" y="1333357"/>
        <a:ext cx="726954" cy="305084"/>
      </dsp:txXfrm>
    </dsp:sp>
    <dsp:sp modelId="{FE429B2E-D7CB-497B-8E96-8C878511C81C}">
      <dsp:nvSpPr>
        <dsp:cNvPr id="0" name=""/>
        <dsp:cNvSpPr/>
      </dsp:nvSpPr>
      <dsp:spPr>
        <a:xfrm>
          <a:off x="2673145" y="727066"/>
          <a:ext cx="1749010" cy="1517667"/>
        </a:xfrm>
        <a:prstGeom prst="roundRect">
          <a:avLst>
            <a:gd name="adj" fmla="val 10000"/>
          </a:avLst>
        </a:prstGeom>
        <a:solidFill>
          <a:schemeClr val="accent3">
            <a:shade val="80000"/>
            <a:hueOff val="101699"/>
            <a:satOff val="-3056"/>
            <a:lumOff val="141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Tell/Sell</a:t>
          </a:r>
        </a:p>
        <a:p>
          <a:pPr lvl="0" algn="ctr" defTabSz="800100">
            <a:lnSpc>
              <a:spcPct val="90000"/>
            </a:lnSpc>
            <a:spcBef>
              <a:spcPct val="0"/>
            </a:spcBef>
            <a:spcAft>
              <a:spcPct val="35000"/>
            </a:spcAft>
          </a:pPr>
          <a:r>
            <a:rPr lang="en-US" sz="1800" b="1" kern="1200" dirty="0"/>
            <a:t>Make</a:t>
          </a:r>
        </a:p>
        <a:p>
          <a:pPr lvl="0" algn="ctr" defTabSz="800100">
            <a:lnSpc>
              <a:spcPct val="90000"/>
            </a:lnSpc>
            <a:spcBef>
              <a:spcPct val="0"/>
            </a:spcBef>
            <a:spcAft>
              <a:spcPct val="35000"/>
            </a:spcAft>
          </a:pPr>
          <a:r>
            <a:rPr lang="en-US" sz="1800" b="1" kern="1200" dirty="0"/>
            <a:t>Appointment</a:t>
          </a:r>
        </a:p>
      </dsp:txBody>
      <dsp:txXfrm>
        <a:off x="2717596" y="771517"/>
        <a:ext cx="1660108" cy="1428765"/>
      </dsp:txXfrm>
    </dsp:sp>
    <dsp:sp modelId="{747F33B7-9EC4-4004-9C6F-8160C731D20D}">
      <dsp:nvSpPr>
        <dsp:cNvPr id="0" name=""/>
        <dsp:cNvSpPr/>
      </dsp:nvSpPr>
      <dsp:spPr>
        <a:xfrm>
          <a:off x="4494880" y="1172248"/>
          <a:ext cx="896683" cy="627302"/>
        </a:xfrm>
        <a:prstGeom prst="rightArrow">
          <a:avLst>
            <a:gd name="adj1" fmla="val 60000"/>
            <a:gd name="adj2" fmla="val 50000"/>
          </a:avLst>
        </a:prstGeom>
        <a:solidFill>
          <a:schemeClr val="accent3">
            <a:shade val="90000"/>
            <a:hueOff val="203382"/>
            <a:satOff val="-5743"/>
            <a:lumOff val="257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a:solidFill>
                <a:sysClr val="windowText" lastClr="000000"/>
              </a:solidFill>
            </a:rPr>
            <a:t>Not Qualified</a:t>
          </a:r>
        </a:p>
      </dsp:txBody>
      <dsp:txXfrm>
        <a:off x="4494880" y="1297708"/>
        <a:ext cx="708492" cy="376382"/>
      </dsp:txXfrm>
    </dsp:sp>
    <dsp:sp modelId="{096B9F86-FF5A-45BA-887D-2BF0ABF0F290}">
      <dsp:nvSpPr>
        <dsp:cNvPr id="0" name=""/>
        <dsp:cNvSpPr/>
      </dsp:nvSpPr>
      <dsp:spPr>
        <a:xfrm>
          <a:off x="5433934" y="727066"/>
          <a:ext cx="1650412" cy="1517667"/>
        </a:xfrm>
        <a:prstGeom prst="roundRect">
          <a:avLst>
            <a:gd name="adj" fmla="val 10000"/>
          </a:avLst>
        </a:prstGeom>
        <a:solidFill>
          <a:schemeClr val="accent3">
            <a:shade val="80000"/>
            <a:hueOff val="203398"/>
            <a:satOff val="-6113"/>
            <a:lumOff val="283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Cultivate</a:t>
          </a:r>
        </a:p>
      </dsp:txBody>
      <dsp:txXfrm>
        <a:off x="5478385" y="771517"/>
        <a:ext cx="1561510" cy="14287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B7265C91-0985-45B5-B1AE-772C5DE4549E}" type="datetimeFigureOut">
              <a:rPr lang="en-US"/>
              <a:pPr>
                <a:defRPr/>
              </a:pPr>
              <a:t>9/15/2015</a:t>
            </a:fld>
            <a:endParaRPr lang="en-US"/>
          </a:p>
        </p:txBody>
      </p:sp>
      <p:sp>
        <p:nvSpPr>
          <p:cNvPr id="849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FFECB4B-6441-4059-8883-CCF6710A9ECF}" type="slidenum">
              <a:rPr lang="en-US"/>
              <a:pPr>
                <a:defRPr/>
              </a:pPr>
              <a:t>‹#›</a:t>
            </a:fld>
            <a:endParaRPr lang="en-US"/>
          </a:p>
        </p:txBody>
      </p:sp>
    </p:spTree>
    <p:extLst>
      <p:ext uri="{BB962C8B-B14F-4D97-AF65-F5344CB8AC3E}">
        <p14:creationId xmlns:p14="http://schemas.microsoft.com/office/powerpoint/2010/main" val="702093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974F2CCE-6E88-4BEA-86EF-9580D1155F69}" type="datetimeFigureOut">
              <a:rPr lang="en-US"/>
              <a:pPr>
                <a:defRPr/>
              </a:pPr>
              <a:t>9/15/2015</a:t>
            </a:fld>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8AC8A328-98E8-41BD-9834-1A118B72B55F}" type="slidenum">
              <a:rPr lang="en-US"/>
              <a:pPr>
                <a:defRPr/>
              </a:pPr>
              <a:t>‹#›</a:t>
            </a:fld>
            <a:endParaRPr lang="en-US"/>
          </a:p>
        </p:txBody>
      </p:sp>
    </p:spTree>
    <p:extLst>
      <p:ext uri="{BB962C8B-B14F-4D97-AF65-F5344CB8AC3E}">
        <p14:creationId xmlns:p14="http://schemas.microsoft.com/office/powerpoint/2010/main" val="2940450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Walk_Score#cite_note-crunchbase-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en.wikipedia.org/wiki/Walk_Score#cite_note-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akeuseof.com/tags/wikipedia/"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makeuseof.com/tags/google-map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are a few apps that we recommend you utilize during</a:t>
            </a:r>
            <a:r>
              <a:rPr lang="en-CA" baseline="0" dirty="0" smtClean="0"/>
              <a:t> your open house.  You may even want to provide a list of them to your clients if they appear interested.</a:t>
            </a:r>
          </a:p>
          <a:p>
            <a:endParaRPr lang="en-CA" baseline="0" dirty="0" smtClean="0"/>
          </a:p>
          <a:p>
            <a:r>
              <a:rPr lang="en-CA" baseline="0" dirty="0" smtClean="0"/>
              <a:t>Open-House Pro…..this can be utilized as a registration tool to capture your leads.    You can:</a:t>
            </a:r>
          </a:p>
          <a:p>
            <a:r>
              <a:rPr lang="en-CA" dirty="0" smtClean="0">
                <a:effectLst/>
              </a:rPr>
              <a:t>• Manage all walk-ins at weekly open houses or broker opens</a:t>
            </a:r>
            <a:br>
              <a:rPr lang="en-CA" dirty="0" smtClean="0">
                <a:effectLst/>
              </a:rPr>
            </a:br>
            <a:r>
              <a:rPr lang="en-CA" dirty="0" smtClean="0">
                <a:effectLst/>
              </a:rPr>
              <a:t>• Automatically </a:t>
            </a:r>
            <a:r>
              <a:rPr lang="en-CA" dirty="0" err="1" smtClean="0">
                <a:effectLst/>
              </a:rPr>
              <a:t>followup</a:t>
            </a:r>
            <a:r>
              <a:rPr lang="en-CA" dirty="0" smtClean="0">
                <a:effectLst/>
              </a:rPr>
              <a:t> with leads using new contact methods that get opened and read more than 2x the industry average</a:t>
            </a:r>
            <a:br>
              <a:rPr lang="en-CA" dirty="0" smtClean="0">
                <a:effectLst/>
              </a:rPr>
            </a:br>
            <a:r>
              <a:rPr lang="en-CA" dirty="0" smtClean="0">
                <a:effectLst/>
              </a:rPr>
              <a:t>• Create beautiful listing pages for all of your properties that buyers can leave feedback on or get in touch with you with one click.</a:t>
            </a:r>
            <a:br>
              <a:rPr lang="en-CA" dirty="0" smtClean="0">
                <a:effectLst/>
              </a:rPr>
            </a:br>
            <a:r>
              <a:rPr lang="en-CA" dirty="0" smtClean="0">
                <a:effectLst/>
              </a:rPr>
              <a:t>• Export any collected data to excel or a CRM like top producer or directly pass the leads to </a:t>
            </a:r>
            <a:r>
              <a:rPr lang="en-CA" dirty="0" err="1" smtClean="0">
                <a:effectLst/>
              </a:rPr>
              <a:t>iCloud</a:t>
            </a:r>
            <a:r>
              <a:rPr lang="en-CA" dirty="0" smtClean="0">
                <a:effectLst/>
              </a:rPr>
              <a:t/>
            </a:r>
            <a:br>
              <a:rPr lang="en-CA" dirty="0" smtClean="0">
                <a:effectLst/>
              </a:rPr>
            </a:br>
            <a:r>
              <a:rPr lang="en-CA" dirty="0" smtClean="0">
                <a:effectLst/>
              </a:rPr>
              <a:t>• Make your own custom questions</a:t>
            </a:r>
          </a:p>
          <a:p>
            <a:endParaRPr lang="en-CA" dirty="0" smtClean="0">
              <a:effectLst/>
            </a:endParaRPr>
          </a:p>
          <a:p>
            <a:r>
              <a:rPr lang="en-CA" dirty="0" err="1" smtClean="0">
                <a:effectLst/>
              </a:rPr>
              <a:t>Obeo</a:t>
            </a:r>
            <a:r>
              <a:rPr lang="en-CA" dirty="0" smtClean="0">
                <a:effectLst/>
              </a:rPr>
              <a:t>….very cool to</a:t>
            </a:r>
            <a:r>
              <a:rPr lang="en-CA" baseline="0" dirty="0" smtClean="0">
                <a:effectLst/>
              </a:rPr>
              <a:t> use with visitors.  If you have professional pictures taken with </a:t>
            </a:r>
            <a:r>
              <a:rPr lang="en-CA" baseline="0" dirty="0" err="1" smtClean="0">
                <a:effectLst/>
              </a:rPr>
              <a:t>Obeo</a:t>
            </a:r>
            <a:r>
              <a:rPr lang="en-CA" baseline="0" dirty="0" smtClean="0">
                <a:effectLst/>
              </a:rPr>
              <a:t> (or your </a:t>
            </a:r>
            <a:r>
              <a:rPr lang="en-CA" baseline="0" dirty="0" err="1" smtClean="0">
                <a:effectLst/>
              </a:rPr>
              <a:t>own..although</a:t>
            </a:r>
            <a:r>
              <a:rPr lang="en-CA" baseline="0" dirty="0" smtClean="0">
                <a:effectLst/>
              </a:rPr>
              <a:t> may not be as effective), they have an additional tool you can use called:  </a:t>
            </a:r>
            <a:r>
              <a:rPr lang="en-CA" baseline="0" dirty="0" err="1" smtClean="0">
                <a:effectLst/>
              </a:rPr>
              <a:t>StyleDesigner</a:t>
            </a:r>
            <a:r>
              <a:rPr lang="en-CA" baseline="0" dirty="0" smtClean="0">
                <a:effectLst/>
              </a:rPr>
              <a:t> and it’s very cool.  You can, for a minimal fee, take a picture of a room and they will “rework” it in a way that clients can change:  wall colours, flooring, cabinet colours.  This is great for you to showcase what a room could like more to the personal taste of the visitor.  We are currently speaking with </a:t>
            </a:r>
            <a:r>
              <a:rPr lang="en-CA" baseline="0" dirty="0" err="1" smtClean="0">
                <a:effectLst/>
              </a:rPr>
              <a:t>Obeo</a:t>
            </a:r>
            <a:r>
              <a:rPr lang="en-CA" baseline="0" dirty="0" smtClean="0">
                <a:effectLst/>
              </a:rPr>
              <a:t> on a National Level to secure a brand promotion for our network.  </a:t>
            </a:r>
          </a:p>
          <a:p>
            <a:endParaRPr lang="en-CA" baseline="0" dirty="0" smtClean="0">
              <a:effectLst/>
            </a:endParaRPr>
          </a:p>
          <a:p>
            <a:r>
              <a:rPr lang="en-CA" baseline="0" dirty="0" smtClean="0">
                <a:effectLst/>
              </a:rPr>
              <a:t>Survey Monkey…. you can use Survey monkey as a means of sending anonymous surveys to the people who visited your open house.  This will not eliminate your need to ask personally at the event; however, sometimes people are more honest and open when anonymous.  You may find some crucial information about how a home shows, that you can easily correct.</a:t>
            </a:r>
          </a:p>
          <a:p>
            <a:endParaRPr lang="en-CA" baseline="0" dirty="0" smtClean="0">
              <a:effectLst/>
            </a:endParaRPr>
          </a:p>
          <a:p>
            <a:r>
              <a:rPr lang="en-CA" baseline="0" dirty="0" smtClean="0">
                <a:effectLst/>
              </a:rPr>
              <a:t>Community Scout…another great app to showcase to visitors is our very own Community Scout.  This is a great way to bring lifestyle in to the conversation with a visitor to again, differentiate you and your brand from others.  If they are unfamiliar with the area you can bring it up and discuss with the community demographic, </a:t>
            </a:r>
            <a:r>
              <a:rPr lang="en-CA" baseline="0" dirty="0" err="1" smtClean="0">
                <a:effectLst/>
              </a:rPr>
              <a:t>ie</a:t>
            </a:r>
            <a:r>
              <a:rPr lang="en-CA" baseline="0" dirty="0" smtClean="0">
                <a:effectLst/>
              </a:rPr>
              <a:t>:  schools, churches, ages, home owners </a:t>
            </a:r>
            <a:r>
              <a:rPr lang="en-CA" baseline="0" dirty="0" err="1" smtClean="0">
                <a:effectLst/>
              </a:rPr>
              <a:t>vs</a:t>
            </a:r>
            <a:r>
              <a:rPr lang="en-CA" baseline="0" dirty="0" smtClean="0">
                <a:effectLst/>
              </a:rPr>
              <a:t> renters…it’s amazing.  Can you see the depth you will be bringing to your visitors?  Are you seeing that both you  and BHGRE are different?</a:t>
            </a:r>
          </a:p>
          <a:p>
            <a:endParaRPr lang="en-CA" baseline="0" dirty="0" smtClean="0">
              <a:effectLst/>
            </a:endParaRPr>
          </a:p>
          <a:p>
            <a:r>
              <a:rPr lang="en-CA" baseline="0" dirty="0" smtClean="0">
                <a:effectLst/>
              </a:rPr>
              <a:t>Benjamin Moore Colour Capture….With this app, people who find inspiration in your client’s décor can learn to recreate it on their own.  By simply hold up a camera/tablet, the app can capture the colour to photograph and suggest the actual name of the colour.  If visitors say, “I love the colour of this kitchen”, you can tell them what it is.</a:t>
            </a:r>
          </a:p>
          <a:p>
            <a:endParaRPr lang="en-CA" baseline="0" dirty="0" smtClean="0">
              <a:effectLst/>
            </a:endParaRPr>
          </a:p>
          <a:p>
            <a:r>
              <a:rPr lang="en-CA" baseline="0" dirty="0" smtClean="0">
                <a:effectLst/>
              </a:rPr>
              <a:t>c</a:t>
            </a:r>
            <a:r>
              <a:rPr lang="en-CA" dirty="0" smtClean="0">
                <a:effectLst/>
              </a:rPr>
              <a:t/>
            </a:r>
            <a:br>
              <a:rPr lang="en-CA" dirty="0" smtClean="0">
                <a:effectLst/>
              </a:rPr>
            </a:br>
            <a:r>
              <a:rPr lang="en-CA" dirty="0" smtClean="0">
                <a:effectLst/>
              </a:rPr>
              <a:t/>
            </a:r>
            <a:br>
              <a:rPr lang="en-CA" dirty="0" smtClean="0">
                <a:effectLst/>
              </a:rPr>
            </a:br>
            <a:r>
              <a:rPr lang="en-CA" dirty="0" smtClean="0">
                <a:effectLst/>
              </a:rPr>
              <a:t/>
            </a:r>
            <a:br>
              <a:rPr lang="en-CA" dirty="0" smtClean="0">
                <a:effectLst/>
              </a:rPr>
            </a:br>
            <a:r>
              <a:rPr lang="en-CA" dirty="0" smtClean="0">
                <a:effectLst/>
              </a:rPr>
              <a:t/>
            </a:r>
            <a:br>
              <a:rPr lang="en-CA" dirty="0" smtClean="0">
                <a:effectLst/>
              </a:rPr>
            </a:br>
            <a:r>
              <a:rPr lang="en-CA" dirty="0" smtClean="0">
                <a:effectLst/>
              </a:rPr>
              <a:t/>
            </a:r>
            <a:br>
              <a:rPr lang="en-CA" dirty="0" smtClean="0">
                <a:effectLst/>
              </a:rPr>
            </a:br>
            <a:r>
              <a:rPr lang="en-CA" dirty="0" smtClean="0">
                <a:effectLst/>
              </a:rPr>
              <a:t/>
            </a:r>
            <a:br>
              <a:rPr lang="en-CA" dirty="0" smtClean="0">
                <a:effectLst/>
              </a:rPr>
            </a:br>
            <a:r>
              <a:rPr lang="en-CA" dirty="0" smtClean="0">
                <a:effectLst/>
              </a:rPr>
              <a:t/>
            </a:r>
            <a:br>
              <a:rPr lang="en-CA" dirty="0" smtClean="0">
                <a:effectLst/>
              </a:rPr>
            </a:br>
            <a:endParaRPr lang="en-CA" dirty="0"/>
          </a:p>
        </p:txBody>
      </p:sp>
      <p:sp>
        <p:nvSpPr>
          <p:cNvPr id="4" name="Slide Number Placeholder 3"/>
          <p:cNvSpPr>
            <a:spLocks noGrp="1"/>
          </p:cNvSpPr>
          <p:nvPr>
            <p:ph type="sldNum" sz="quarter" idx="10"/>
          </p:nvPr>
        </p:nvSpPr>
        <p:spPr/>
        <p:txBody>
          <a:bodyPr/>
          <a:lstStyle/>
          <a:p>
            <a:fld id="{CB7D8E83-9AAB-4A4B-9286-9D301072D2DB}" type="slidenum">
              <a:rPr lang="en-CA" smtClean="0"/>
              <a:t>17</a:t>
            </a:fld>
            <a:endParaRPr lang="en-CA"/>
          </a:p>
        </p:txBody>
      </p:sp>
    </p:spTree>
    <p:extLst>
      <p:ext uri="{BB962C8B-B14F-4D97-AF65-F5344CB8AC3E}">
        <p14:creationId xmlns:p14="http://schemas.microsoft.com/office/powerpoint/2010/main" val="18683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Use Open House Pro to capture registration and simple</a:t>
            </a:r>
            <a:r>
              <a:rPr lang="en-CA" baseline="0" dirty="0" smtClean="0"/>
              <a:t> questions that you would like for the Buyer to answer.  You will know quickly if the Buyer is already working with an agent, if they’re pre approved.  If you can capture this when the people initially come through the door…you can then walk with them and take notes right in the program.  It’s like an Open House CRM.  Especially effective if you want to walk each visitor through yourself.  Or if you have a partner, have 2 </a:t>
            </a:r>
            <a:r>
              <a:rPr lang="en-CA" baseline="0" dirty="0" err="1" smtClean="0"/>
              <a:t>Ipads</a:t>
            </a:r>
            <a:r>
              <a:rPr lang="en-CA" baseline="0" dirty="0" smtClean="0"/>
              <a:t> and the program on both </a:t>
            </a:r>
            <a:r>
              <a:rPr lang="en-CA" baseline="0" dirty="0" err="1" smtClean="0"/>
              <a:t>Ipads</a:t>
            </a:r>
            <a:r>
              <a:rPr lang="en-CA" baseline="0" dirty="0" smtClean="0"/>
              <a:t>.</a:t>
            </a:r>
          </a:p>
          <a:p>
            <a:endParaRPr lang="en-CA" baseline="0" dirty="0" smtClean="0"/>
          </a:p>
          <a:p>
            <a:r>
              <a:rPr lang="en-CA" baseline="0" dirty="0" smtClean="0"/>
              <a:t>Cost $14.99</a:t>
            </a:r>
          </a:p>
          <a:p>
            <a:endParaRPr lang="en-CA" baseline="0" dirty="0" smtClean="0"/>
          </a:p>
          <a:p>
            <a:r>
              <a:rPr lang="en-CA" baseline="0" dirty="0" smtClean="0"/>
              <a:t>Open-House Pro…..this can be utilized as a registration tool to capture your leads.    You can:</a:t>
            </a:r>
          </a:p>
          <a:p>
            <a:r>
              <a:rPr lang="en-CA" dirty="0" smtClean="0">
                <a:effectLst/>
              </a:rPr>
              <a:t>• Manage all walk-ins at weekly open houses or broker opens</a:t>
            </a:r>
            <a:br>
              <a:rPr lang="en-CA" dirty="0" smtClean="0">
                <a:effectLst/>
              </a:rPr>
            </a:br>
            <a:r>
              <a:rPr lang="en-CA" dirty="0" smtClean="0">
                <a:effectLst/>
              </a:rPr>
              <a:t>• Automatically </a:t>
            </a:r>
            <a:r>
              <a:rPr lang="en-CA" dirty="0" err="1" smtClean="0">
                <a:effectLst/>
              </a:rPr>
              <a:t>followup</a:t>
            </a:r>
            <a:r>
              <a:rPr lang="en-CA" dirty="0" smtClean="0">
                <a:effectLst/>
              </a:rPr>
              <a:t> with leads using new contact methods that get opened and read more than 2x the industry average</a:t>
            </a:r>
            <a:br>
              <a:rPr lang="en-CA" dirty="0" smtClean="0">
                <a:effectLst/>
              </a:rPr>
            </a:br>
            <a:r>
              <a:rPr lang="en-CA" dirty="0" smtClean="0">
                <a:effectLst/>
              </a:rPr>
              <a:t>• Create beautiful listing pages for all of your properties that buyers can leave feedback on or get in touch with you with one click.</a:t>
            </a:r>
            <a:br>
              <a:rPr lang="en-CA" dirty="0" smtClean="0">
                <a:effectLst/>
              </a:rPr>
            </a:br>
            <a:r>
              <a:rPr lang="en-CA" dirty="0" smtClean="0">
                <a:effectLst/>
              </a:rPr>
              <a:t>• Export any collected data to excel or a CRM like top producer or directly pass the leads to </a:t>
            </a:r>
            <a:r>
              <a:rPr lang="en-CA" dirty="0" err="1" smtClean="0">
                <a:effectLst/>
              </a:rPr>
              <a:t>iCloud</a:t>
            </a:r>
            <a:r>
              <a:rPr lang="en-CA" dirty="0" smtClean="0">
                <a:effectLst/>
              </a:rPr>
              <a:t/>
            </a:r>
            <a:br>
              <a:rPr lang="en-CA" dirty="0" smtClean="0">
                <a:effectLst/>
              </a:rPr>
            </a:br>
            <a:r>
              <a:rPr lang="en-CA" dirty="0" smtClean="0">
                <a:effectLst/>
              </a:rPr>
              <a:t>• Make your own custom questions</a:t>
            </a:r>
          </a:p>
          <a:p>
            <a:endParaRPr lang="en-CA" dirty="0"/>
          </a:p>
        </p:txBody>
      </p:sp>
      <p:sp>
        <p:nvSpPr>
          <p:cNvPr id="4" name="Slide Number Placeholder 3"/>
          <p:cNvSpPr>
            <a:spLocks noGrp="1"/>
          </p:cNvSpPr>
          <p:nvPr>
            <p:ph type="sldNum" sz="quarter" idx="10"/>
          </p:nvPr>
        </p:nvSpPr>
        <p:spPr/>
        <p:txBody>
          <a:bodyPr/>
          <a:lstStyle/>
          <a:p>
            <a:fld id="{CB7D8E83-9AAB-4A4B-9286-9D301072D2DB}" type="slidenum">
              <a:rPr lang="en-CA" smtClean="0"/>
              <a:t>18</a:t>
            </a:fld>
            <a:endParaRPr lang="en-CA"/>
          </a:p>
        </p:txBody>
      </p:sp>
    </p:spTree>
    <p:extLst>
      <p:ext uri="{BB962C8B-B14F-4D97-AF65-F5344CB8AC3E}">
        <p14:creationId xmlns:p14="http://schemas.microsoft.com/office/powerpoint/2010/main" val="308041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dirty="0" smtClean="0"/>
              <a:t>This is a walkability index and the namesake of the host company. The company serves more than four million scores per day to over ten thousand participating websites.</a:t>
            </a:r>
            <a:r>
              <a:rPr lang="en-CA" baseline="30000" dirty="0" smtClean="0">
                <a:hlinkClick r:id="rId3"/>
              </a:rPr>
              <a:t>[1]</a:t>
            </a:r>
            <a:r>
              <a:rPr lang="en-CA" dirty="0" smtClean="0"/>
              <a:t> A Walk Score may be assigned to a particular address or an entire region, and the company maintains a ranking of the most walkable cities in the</a:t>
            </a:r>
            <a:r>
              <a:rPr lang="en-CA" baseline="0" dirty="0" smtClean="0"/>
              <a:t> US, Canada and Now </a:t>
            </a:r>
            <a:r>
              <a:rPr lang="en-CA" baseline="0" dirty="0" err="1" smtClean="0"/>
              <a:t>Austrailia</a:t>
            </a:r>
            <a:r>
              <a:rPr lang="en-CA" baseline="0" dirty="0" smtClean="0"/>
              <a:t>.</a:t>
            </a:r>
            <a:endParaRPr lang="en-CA" dirty="0" smtClean="0"/>
          </a:p>
          <a:p>
            <a:pPr rtl="0"/>
            <a:r>
              <a:rPr lang="en-CA" dirty="0" smtClean="0"/>
              <a:t>The CEO, has stated that he wants Walk Score to be a part of every real-estate listing in the future. He envisions the Walk Score of a home to be as important as how many bedrooms or bathrooms the property has.</a:t>
            </a:r>
            <a:r>
              <a:rPr lang="en-CA" baseline="30000" dirty="0" smtClean="0"/>
              <a:t> </a:t>
            </a:r>
            <a:r>
              <a:rPr lang="en-CA" baseline="0" dirty="0" smtClean="0"/>
              <a:t> Again showing the importance for Lifestyle.  </a:t>
            </a:r>
            <a:r>
              <a:rPr lang="en-CA" dirty="0" smtClean="0"/>
              <a:t>According to the site's creators, "The Walk Score algorithm awards points based on the distance to the closest amenity in each category. If the closest amenity in a category is within .25 miles (or .4 km), we assign the maximum number of points. The number of points declines as the distance approaches 1 mile (or 1.6 km)—no points are awarded for amenities further than 1 mile. Each category is weighted equally and the points are summed and normalized to yield a score from 0–100. The number of nearby amenities is the leading predictor of whether people walk."</a:t>
            </a:r>
            <a:r>
              <a:rPr lang="en-CA" baseline="30000" dirty="0" smtClean="0">
                <a:hlinkClick r:id="rId4"/>
              </a:rPr>
              <a:t>[6]</a:t>
            </a:r>
            <a:r>
              <a:rPr lang="en-CA" dirty="0" smtClean="0"/>
              <a:t> Relevant amenities include "businesses, parks, theaters, schools and other common destinations</a:t>
            </a:r>
          </a:p>
          <a:p>
            <a:pPr rtl="0"/>
            <a:endParaRPr lang="en-CA" dirty="0" smtClean="0"/>
          </a:p>
          <a:p>
            <a:pPr rtl="0"/>
            <a:r>
              <a:rPr lang="en-CA" dirty="0" smtClean="0"/>
              <a:t>Free</a:t>
            </a:r>
          </a:p>
          <a:p>
            <a:endParaRPr lang="en-CA" dirty="0"/>
          </a:p>
        </p:txBody>
      </p:sp>
      <p:sp>
        <p:nvSpPr>
          <p:cNvPr id="4" name="Slide Number Placeholder 3"/>
          <p:cNvSpPr>
            <a:spLocks noGrp="1"/>
          </p:cNvSpPr>
          <p:nvPr>
            <p:ph type="sldNum" sz="quarter" idx="10"/>
          </p:nvPr>
        </p:nvSpPr>
        <p:spPr/>
        <p:txBody>
          <a:bodyPr/>
          <a:lstStyle/>
          <a:p>
            <a:fld id="{CB7D8E83-9AAB-4A4B-9286-9D301072D2DB}" type="slidenum">
              <a:rPr lang="en-CA" smtClean="0"/>
              <a:t>19</a:t>
            </a:fld>
            <a:endParaRPr lang="en-CA"/>
          </a:p>
        </p:txBody>
      </p:sp>
    </p:spTree>
    <p:extLst>
      <p:ext uri="{BB962C8B-B14F-4D97-AF65-F5344CB8AC3E}">
        <p14:creationId xmlns:p14="http://schemas.microsoft.com/office/powerpoint/2010/main" val="14836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effectLst/>
              </a:rPr>
              <a:t>AroundMe</a:t>
            </a:r>
            <a:r>
              <a:rPr lang="en-CA" dirty="0" smtClean="0">
                <a:effectLst/>
              </a:rPr>
              <a:t> quickly identifies your position and allows you to choose the nearest Bank, Bar, Gas Station, Hospital, Hotel, Movie Theatre, Restaurant, Supermarket, Theatre and Taxi.</a:t>
            </a:r>
            <a:br>
              <a:rPr lang="en-CA" dirty="0" smtClean="0">
                <a:effectLst/>
              </a:rPr>
            </a:br>
            <a:r>
              <a:rPr lang="en-CA" dirty="0" err="1" smtClean="0">
                <a:effectLst/>
              </a:rPr>
              <a:t>AroundMe</a:t>
            </a:r>
            <a:r>
              <a:rPr lang="en-CA" dirty="0" smtClean="0">
                <a:effectLst/>
              </a:rPr>
              <a:t> shows you a complete list of all the businesses in the category you have tapped on along with the distance from where you are.</a:t>
            </a:r>
            <a:br>
              <a:rPr lang="en-CA" dirty="0" smtClean="0">
                <a:effectLst/>
              </a:rPr>
            </a:br>
            <a:endParaRPr lang="en-CA" dirty="0" smtClean="0">
              <a:effectLst/>
            </a:endParaRPr>
          </a:p>
          <a:p>
            <a:r>
              <a:rPr lang="en-CA" dirty="0" smtClean="0">
                <a:effectLst/>
              </a:rPr>
              <a:t>While people</a:t>
            </a:r>
            <a:r>
              <a:rPr lang="en-CA" baseline="0" dirty="0" smtClean="0">
                <a:effectLst/>
              </a:rPr>
              <a:t> are in your open house, if they have concerns about location, you can handle them instantaneously!</a:t>
            </a:r>
          </a:p>
          <a:p>
            <a:endParaRPr lang="en-CA" baseline="0" dirty="0" smtClean="0">
              <a:effectLst/>
            </a:endParaRPr>
          </a:p>
          <a:p>
            <a:r>
              <a:rPr lang="en-CA" baseline="0" dirty="0" smtClean="0">
                <a:effectLst/>
              </a:rPr>
              <a:t>Free</a:t>
            </a:r>
            <a:endParaRPr lang="en-CA" dirty="0"/>
          </a:p>
        </p:txBody>
      </p:sp>
      <p:sp>
        <p:nvSpPr>
          <p:cNvPr id="4" name="Slide Number Placeholder 3"/>
          <p:cNvSpPr>
            <a:spLocks noGrp="1"/>
          </p:cNvSpPr>
          <p:nvPr>
            <p:ph type="sldNum" sz="quarter" idx="10"/>
          </p:nvPr>
        </p:nvSpPr>
        <p:spPr/>
        <p:txBody>
          <a:bodyPr/>
          <a:lstStyle/>
          <a:p>
            <a:fld id="{CB7D8E83-9AAB-4A4B-9286-9D301072D2DB}" type="slidenum">
              <a:rPr lang="en-CA" smtClean="0"/>
              <a:t>20</a:t>
            </a:fld>
            <a:endParaRPr lang="en-CA"/>
          </a:p>
        </p:txBody>
      </p:sp>
    </p:spTree>
    <p:extLst>
      <p:ext uri="{BB962C8B-B14F-4D97-AF65-F5344CB8AC3E}">
        <p14:creationId xmlns:p14="http://schemas.microsoft.com/office/powerpoint/2010/main" val="282430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effectLst/>
              </a:rPr>
              <a:t>Find notable places to visit, anywhere on earth. </a:t>
            </a:r>
            <a:r>
              <a:rPr lang="en-CA" dirty="0" err="1" smtClean="0">
                <a:effectLst/>
              </a:rPr>
              <a:t>Wikihood</a:t>
            </a:r>
            <a:r>
              <a:rPr lang="en-CA" dirty="0" smtClean="0">
                <a:effectLst/>
              </a:rPr>
              <a:t> combines Wikipedia and Google Maps, resulting in a surprisingly interesting way to find out what cool things are near a given town or GPS coordinate. </a:t>
            </a:r>
            <a:r>
              <a:rPr lang="en-CA" dirty="0" smtClean="0">
                <a:effectLst/>
                <a:hlinkClick r:id="rId3"/>
              </a:rPr>
              <a:t>Wikipedia</a:t>
            </a:r>
            <a:r>
              <a:rPr lang="en-CA" dirty="0" smtClean="0">
                <a:effectLst/>
              </a:rPr>
              <a:t> has an article on practically everything, so it makes sense to arrange it in many different ways. </a:t>
            </a:r>
            <a:r>
              <a:rPr lang="en-CA" dirty="0" err="1" smtClean="0">
                <a:effectLst/>
              </a:rPr>
              <a:t>Wikihood</a:t>
            </a:r>
            <a:r>
              <a:rPr lang="en-CA" dirty="0" smtClean="0">
                <a:effectLst/>
              </a:rPr>
              <a:t> arranges everything on a </a:t>
            </a:r>
            <a:r>
              <a:rPr lang="en-CA" dirty="0" smtClean="0">
                <a:effectLst/>
                <a:hlinkClick r:id="rId4"/>
              </a:rPr>
              <a:t>Google Map</a:t>
            </a:r>
            <a:r>
              <a:rPr lang="en-CA" dirty="0" smtClean="0">
                <a:effectLst/>
              </a:rPr>
              <a:t>, allowing you to explore Wikipedia in a new way.</a:t>
            </a:r>
          </a:p>
          <a:p>
            <a:endParaRPr lang="en-CA" dirty="0" smtClean="0">
              <a:effectLst/>
            </a:endParaRPr>
          </a:p>
          <a:p>
            <a:r>
              <a:rPr lang="en-CA" dirty="0" smtClean="0">
                <a:effectLst/>
              </a:rPr>
              <a:t>Again, visitors can see anything of interest around the home.  Opportunities are endless</a:t>
            </a:r>
          </a:p>
          <a:p>
            <a:endParaRPr lang="en-CA" dirty="0" smtClean="0">
              <a:effectLst/>
            </a:endParaRPr>
          </a:p>
          <a:p>
            <a:r>
              <a:rPr lang="en-CA" dirty="0" smtClean="0">
                <a:effectLst/>
              </a:rPr>
              <a:t>Free</a:t>
            </a:r>
            <a:endParaRPr lang="en-CA" dirty="0"/>
          </a:p>
        </p:txBody>
      </p:sp>
      <p:sp>
        <p:nvSpPr>
          <p:cNvPr id="4" name="Slide Number Placeholder 3"/>
          <p:cNvSpPr>
            <a:spLocks noGrp="1"/>
          </p:cNvSpPr>
          <p:nvPr>
            <p:ph type="sldNum" sz="quarter" idx="10"/>
          </p:nvPr>
        </p:nvSpPr>
        <p:spPr/>
        <p:txBody>
          <a:bodyPr/>
          <a:lstStyle/>
          <a:p>
            <a:fld id="{CB7D8E83-9AAB-4A4B-9286-9D301072D2DB}" type="slidenum">
              <a:rPr lang="en-CA" smtClean="0"/>
              <a:t>21</a:t>
            </a:fld>
            <a:endParaRPr lang="en-CA"/>
          </a:p>
        </p:txBody>
      </p:sp>
    </p:spTree>
    <p:extLst>
      <p:ext uri="{BB962C8B-B14F-4D97-AF65-F5344CB8AC3E}">
        <p14:creationId xmlns:p14="http://schemas.microsoft.com/office/powerpoint/2010/main" val="3236650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4" name="Rectangle 9"/>
          <p:cNvSpPr/>
          <p:nvPr userDrawn="1"/>
        </p:nvSpPr>
        <p:spPr>
          <a:xfrm>
            <a:off x="0" y="0"/>
            <a:ext cx="2667000" cy="175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21803" r="20380"/>
          <a:stretch>
            <a:fillRect/>
          </a:stretch>
        </p:blipFill>
        <p:spPr bwMode="auto">
          <a:xfrm>
            <a:off x="1588" y="5638800"/>
            <a:ext cx="9142412"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76200"/>
            <a:ext cx="24923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38400" y="1143000"/>
            <a:ext cx="6019800" cy="2895599"/>
          </a:xfrm>
        </p:spPr>
        <p:txBody>
          <a:bodyPr anchor="b">
            <a:normAutofit/>
          </a:bodyPr>
          <a:lstStyle>
            <a:lvl1pPr algn="l" defTabSz="914400" rtl="0" eaLnBrk="1" latinLnBrk="0" hangingPunct="1">
              <a:lnSpc>
                <a:spcPts val="4000"/>
              </a:lnSpc>
              <a:spcBef>
                <a:spcPct val="0"/>
              </a:spcBef>
              <a:buNone/>
              <a:defRPr lang="en-US" sz="4400" kern="1200" dirty="0">
                <a:solidFill>
                  <a:schemeClr val="bg1"/>
                </a:solidFill>
                <a:latin typeface="Rockwell" pitchFamily="18"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4267200"/>
            <a:ext cx="5334000" cy="1066800"/>
          </a:xfrm>
        </p:spPr>
        <p:txBody>
          <a:bodyPr anchor="b">
            <a:normAutofit/>
          </a:bodyPr>
          <a:lstStyle>
            <a:lvl1pPr marL="0" indent="0" algn="l" defTabSz="914400" rtl="0" eaLnBrk="1" latinLnBrk="0" hangingPunct="1">
              <a:lnSpc>
                <a:spcPts val="1400"/>
              </a:lnSpc>
              <a:spcBef>
                <a:spcPts val="800"/>
              </a:spcBef>
              <a:buFontTx/>
              <a:buNone/>
              <a:defRPr lang="en-US" sz="2000" i="1"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32282990"/>
      </p:ext>
    </p:extLst>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0552" y="228600"/>
            <a:ext cx="6940296" cy="11430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lnSpc>
                <a:spcPts val="2600"/>
              </a:lnSpc>
              <a:defRPr/>
            </a:lvl2pPr>
            <a:lvl3pPr>
              <a:lnSpc>
                <a:spcPts val="2200"/>
              </a:lnSpc>
              <a:spcBef>
                <a:spcPts val="1200"/>
              </a:spcBef>
              <a:defRPr/>
            </a:lvl3pPr>
            <a:lvl4pPr>
              <a:lnSpc>
                <a:spcPts val="2000"/>
              </a:lnSpc>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3211741"/>
      </p:ext>
    </p:extLst>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11DDC62-FF20-48B0-A306-FBD748BC66A7}" type="datetimeFigureOut">
              <a:rPr lang="en-US"/>
              <a:pPr>
                <a:defRPr/>
              </a:pPr>
              <a:t>9/15/2015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38A31D-9B13-4360-A50F-F0E9784DDBAB}" type="slidenum">
              <a:rPr lang="en-US"/>
              <a:pPr>
                <a:defRPr/>
              </a:pPr>
              <a:t>‹#›</a:t>
            </a:fld>
            <a:endParaRPr lang="en-US"/>
          </a:p>
        </p:txBody>
      </p:sp>
    </p:spTree>
    <p:extLst>
      <p:ext uri="{BB962C8B-B14F-4D97-AF65-F5344CB8AC3E}">
        <p14:creationId xmlns:p14="http://schemas.microsoft.com/office/powerpoint/2010/main" val="2661110206"/>
      </p:ext>
    </p:extLst>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2E269F-68D1-46ED-B184-5412E82EE3F1}" type="datetimeFigureOut">
              <a:rPr lang="en-US"/>
              <a:pPr>
                <a:defRPr/>
              </a:pPr>
              <a:t>9/15/2015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C80815-183C-4D23-8C2A-4FD913BF835A}" type="slidenum">
              <a:rPr lang="en-US"/>
              <a:pPr>
                <a:defRPr/>
              </a:pPr>
              <a:t>‹#›</a:t>
            </a:fld>
            <a:endParaRPr lang="en-US"/>
          </a:p>
        </p:txBody>
      </p:sp>
    </p:spTree>
    <p:extLst>
      <p:ext uri="{BB962C8B-B14F-4D97-AF65-F5344CB8AC3E}">
        <p14:creationId xmlns:p14="http://schemas.microsoft.com/office/powerpoint/2010/main" val="1472751774"/>
      </p:ext>
    </p:extLst>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47838" y="52388"/>
            <a:ext cx="7319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7175" y="261938"/>
            <a:ext cx="13144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1685925" y="261938"/>
            <a:ext cx="0" cy="728662"/>
          </a:xfrm>
          <a:prstGeom prst="line">
            <a:avLst/>
          </a:prstGeom>
          <a:ln>
            <a:solidFill>
              <a:srgbClr val="C1D72D"/>
            </a:solidFill>
          </a:ln>
        </p:spPr>
        <p:style>
          <a:lnRef idx="1">
            <a:schemeClr val="accent1"/>
          </a:lnRef>
          <a:fillRef idx="0">
            <a:schemeClr val="accent1"/>
          </a:fillRef>
          <a:effectRef idx="0">
            <a:schemeClr val="accent1"/>
          </a:effectRef>
          <a:fontRef idx="minor">
            <a:schemeClr val="tx1"/>
          </a:fontRef>
        </p:style>
      </p:cxnSp>
      <p:pic>
        <p:nvPicPr>
          <p:cNvPr id="1030"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b="36501"/>
          <a:stretch>
            <a:fillRect/>
          </a:stretch>
        </p:blipFill>
        <p:spPr bwMode="auto">
          <a:xfrm>
            <a:off x="0" y="6583363"/>
            <a:ext cx="9144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ransition spd="slow">
    <p:wipe dir="u"/>
  </p:transition>
  <p:timing>
    <p:tnLst>
      <p:par>
        <p:cTn id="1" dur="indefinite" restart="never" nodeType="tmRoot"/>
      </p:par>
    </p:tnLst>
  </p:timing>
  <p:txStyles>
    <p:titleStyle>
      <a:lvl1pPr algn="l" rtl="0" eaLnBrk="0" fontAlgn="base" hangingPunct="0">
        <a:lnSpc>
          <a:spcPts val="3200"/>
        </a:lnSpc>
        <a:spcBef>
          <a:spcPct val="0"/>
        </a:spcBef>
        <a:spcAft>
          <a:spcPct val="0"/>
        </a:spcAft>
        <a:defRPr lang="en-US" sz="3200" kern="1200" dirty="0">
          <a:solidFill>
            <a:srgbClr val="339933"/>
          </a:solidFill>
          <a:latin typeface="Rockwell" pitchFamily="18" charset="0"/>
          <a:ea typeface="+mj-ea"/>
          <a:cs typeface="+mj-cs"/>
        </a:defRPr>
      </a:lvl1pPr>
      <a:lvl2pPr algn="l" rtl="0" eaLnBrk="0" fontAlgn="base" hangingPunct="0">
        <a:lnSpc>
          <a:spcPts val="3200"/>
        </a:lnSpc>
        <a:spcBef>
          <a:spcPct val="0"/>
        </a:spcBef>
        <a:spcAft>
          <a:spcPct val="0"/>
        </a:spcAft>
        <a:defRPr sz="3200">
          <a:solidFill>
            <a:srgbClr val="339933"/>
          </a:solidFill>
          <a:latin typeface="Rockwell"/>
        </a:defRPr>
      </a:lvl2pPr>
      <a:lvl3pPr algn="l" rtl="0" eaLnBrk="0" fontAlgn="base" hangingPunct="0">
        <a:lnSpc>
          <a:spcPts val="3200"/>
        </a:lnSpc>
        <a:spcBef>
          <a:spcPct val="0"/>
        </a:spcBef>
        <a:spcAft>
          <a:spcPct val="0"/>
        </a:spcAft>
        <a:defRPr sz="3200">
          <a:solidFill>
            <a:srgbClr val="339933"/>
          </a:solidFill>
          <a:latin typeface="Rockwell"/>
        </a:defRPr>
      </a:lvl3pPr>
      <a:lvl4pPr algn="l" rtl="0" eaLnBrk="0" fontAlgn="base" hangingPunct="0">
        <a:lnSpc>
          <a:spcPts val="3200"/>
        </a:lnSpc>
        <a:spcBef>
          <a:spcPct val="0"/>
        </a:spcBef>
        <a:spcAft>
          <a:spcPct val="0"/>
        </a:spcAft>
        <a:defRPr sz="3200">
          <a:solidFill>
            <a:srgbClr val="339933"/>
          </a:solidFill>
          <a:latin typeface="Rockwell"/>
        </a:defRPr>
      </a:lvl4pPr>
      <a:lvl5pPr algn="l" rtl="0" eaLnBrk="0" fontAlgn="base" hangingPunct="0">
        <a:lnSpc>
          <a:spcPts val="3200"/>
        </a:lnSpc>
        <a:spcBef>
          <a:spcPct val="0"/>
        </a:spcBef>
        <a:spcAft>
          <a:spcPct val="0"/>
        </a:spcAft>
        <a:defRPr sz="3200">
          <a:solidFill>
            <a:srgbClr val="339933"/>
          </a:solidFill>
          <a:latin typeface="Rockwell"/>
        </a:defRPr>
      </a:lvl5pPr>
      <a:lvl6pPr marL="457200" algn="l" rtl="0" fontAlgn="base">
        <a:lnSpc>
          <a:spcPts val="3200"/>
        </a:lnSpc>
        <a:spcBef>
          <a:spcPct val="0"/>
        </a:spcBef>
        <a:spcAft>
          <a:spcPct val="0"/>
        </a:spcAft>
        <a:defRPr sz="3200">
          <a:solidFill>
            <a:srgbClr val="339933"/>
          </a:solidFill>
          <a:latin typeface="Rockwell"/>
        </a:defRPr>
      </a:lvl6pPr>
      <a:lvl7pPr marL="914400" algn="l" rtl="0" fontAlgn="base">
        <a:lnSpc>
          <a:spcPts val="3200"/>
        </a:lnSpc>
        <a:spcBef>
          <a:spcPct val="0"/>
        </a:spcBef>
        <a:spcAft>
          <a:spcPct val="0"/>
        </a:spcAft>
        <a:defRPr sz="3200">
          <a:solidFill>
            <a:srgbClr val="339933"/>
          </a:solidFill>
          <a:latin typeface="Rockwell"/>
        </a:defRPr>
      </a:lvl7pPr>
      <a:lvl8pPr marL="1371600" algn="l" rtl="0" fontAlgn="base">
        <a:lnSpc>
          <a:spcPts val="3200"/>
        </a:lnSpc>
        <a:spcBef>
          <a:spcPct val="0"/>
        </a:spcBef>
        <a:spcAft>
          <a:spcPct val="0"/>
        </a:spcAft>
        <a:defRPr sz="3200">
          <a:solidFill>
            <a:srgbClr val="339933"/>
          </a:solidFill>
          <a:latin typeface="Rockwell"/>
        </a:defRPr>
      </a:lvl8pPr>
      <a:lvl9pPr marL="1828800" algn="l" rtl="0" fontAlgn="base">
        <a:lnSpc>
          <a:spcPts val="3200"/>
        </a:lnSpc>
        <a:spcBef>
          <a:spcPct val="0"/>
        </a:spcBef>
        <a:spcAft>
          <a:spcPct val="0"/>
        </a:spcAft>
        <a:defRPr sz="3200">
          <a:solidFill>
            <a:srgbClr val="339933"/>
          </a:solidFill>
          <a:latin typeface="Rockwell"/>
        </a:defRPr>
      </a:lvl9pPr>
    </p:titleStyle>
    <p:bodyStyle>
      <a:lvl1pPr marL="396875" indent="-396875" algn="l" rtl="0" eaLnBrk="0" fontAlgn="base" hangingPunct="0">
        <a:lnSpc>
          <a:spcPts val="3100"/>
        </a:lnSpc>
        <a:spcBef>
          <a:spcPts val="1800"/>
        </a:spcBef>
        <a:spcAft>
          <a:spcPct val="0"/>
        </a:spcAft>
        <a:buBlip>
          <a:blip r:embed="rId8"/>
        </a:buBlip>
        <a:defRPr sz="2800" kern="1200">
          <a:solidFill>
            <a:schemeClr val="accent2"/>
          </a:solidFill>
          <a:latin typeface="+mn-lt"/>
          <a:ea typeface="+mn-ea"/>
          <a:cs typeface="+mn-cs"/>
        </a:defRPr>
      </a:lvl1pPr>
      <a:lvl2pPr marL="914400" indent="-341313" algn="l" rtl="0" eaLnBrk="0" fontAlgn="base" hangingPunct="0">
        <a:spcBef>
          <a:spcPts val="1200"/>
        </a:spcBef>
        <a:spcAft>
          <a:spcPct val="0"/>
        </a:spcAft>
        <a:buClr>
          <a:schemeClr val="tx1"/>
        </a:buClr>
        <a:buFont typeface="Wingdings" pitchFamily="2" charset="2"/>
        <a:buChar char="§"/>
        <a:defRPr sz="2400" kern="1200">
          <a:solidFill>
            <a:schemeClr val="accent2"/>
          </a:solidFill>
          <a:latin typeface="+mn-lt"/>
          <a:ea typeface="+mn-ea"/>
          <a:cs typeface="+mn-cs"/>
        </a:defRPr>
      </a:lvl2pPr>
      <a:lvl3pPr marL="1376363" indent="-287338" algn="l" rtl="0" eaLnBrk="0" fontAlgn="base" hangingPunct="0">
        <a:spcBef>
          <a:spcPts val="600"/>
        </a:spcBef>
        <a:spcAft>
          <a:spcPct val="0"/>
        </a:spcAft>
        <a:buClr>
          <a:schemeClr val="tx1"/>
        </a:buClr>
        <a:buFont typeface="Arial" charset="0"/>
        <a:buChar char="•"/>
        <a:defRPr sz="2000" kern="1200">
          <a:solidFill>
            <a:schemeClr val="accent2"/>
          </a:solidFill>
          <a:latin typeface="+mn-lt"/>
          <a:ea typeface="+mn-ea"/>
          <a:cs typeface="+mn-cs"/>
        </a:defRPr>
      </a:lvl3pPr>
      <a:lvl4pPr marL="1884363" indent="-285750" algn="l" rtl="0" eaLnBrk="0" fontAlgn="base" hangingPunct="0">
        <a:spcBef>
          <a:spcPts val="600"/>
        </a:spcBef>
        <a:spcAft>
          <a:spcPct val="0"/>
        </a:spcAft>
        <a:buClr>
          <a:schemeClr val="accent1"/>
        </a:buClr>
        <a:buFont typeface="Arial" charset="0"/>
        <a:buChar char="–"/>
        <a:defRPr sz="2000" kern="1200">
          <a:solidFill>
            <a:schemeClr val="accent2"/>
          </a:solidFill>
          <a:latin typeface="+mn-lt"/>
          <a:ea typeface="+mn-ea"/>
          <a:cs typeface="+mn-cs"/>
        </a:defRPr>
      </a:lvl4pPr>
      <a:lvl5pPr marL="2346325" indent="-287338" algn="l" rtl="0" eaLnBrk="0" fontAlgn="base" hangingPunct="0">
        <a:spcBef>
          <a:spcPct val="20000"/>
        </a:spcBef>
        <a:spcAft>
          <a:spcPct val="0"/>
        </a:spcAft>
        <a:buClr>
          <a:schemeClr val="accent1"/>
        </a:buClr>
        <a:buFont typeface="Arial"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4"/>
          <p:cNvSpPr>
            <a:spLocks/>
          </p:cNvSpPr>
          <p:nvPr/>
        </p:nvSpPr>
        <p:spPr bwMode="auto">
          <a:xfrm>
            <a:off x="1295400" y="2819400"/>
            <a:ext cx="6400800" cy="1219200"/>
          </a:xfrm>
          <a:prstGeom prst="rect">
            <a:avLst/>
          </a:prstGeom>
          <a:noFill/>
          <a:ln w="9525">
            <a:noFill/>
            <a:miter lim="800000"/>
            <a:headEnd/>
            <a:tailEnd/>
          </a:ln>
        </p:spPr>
        <p:txBody>
          <a:bodyPr/>
          <a:lstStyle/>
          <a:p>
            <a:pPr algn="ctr">
              <a:lnSpc>
                <a:spcPts val="4000"/>
              </a:lnSpc>
            </a:pPr>
            <a:r>
              <a:rPr lang="en-US" sz="4400" dirty="0">
                <a:solidFill>
                  <a:schemeClr val="bg1"/>
                </a:solidFill>
                <a:latin typeface="Rockwell"/>
              </a:rPr>
              <a:t>Seeds of Success </a:t>
            </a:r>
          </a:p>
        </p:txBody>
      </p:sp>
      <p:sp>
        <p:nvSpPr>
          <p:cNvPr id="7170" name="Subtitle 5"/>
          <p:cNvSpPr>
            <a:spLocks/>
          </p:cNvSpPr>
          <p:nvPr/>
        </p:nvSpPr>
        <p:spPr bwMode="auto">
          <a:xfrm>
            <a:off x="1524000" y="3657600"/>
            <a:ext cx="5883275" cy="762000"/>
          </a:xfrm>
          <a:prstGeom prst="rect">
            <a:avLst/>
          </a:prstGeom>
          <a:noFill/>
          <a:ln w="9525">
            <a:noFill/>
            <a:miter lim="800000"/>
            <a:headEnd/>
            <a:tailEnd/>
          </a:ln>
        </p:spPr>
        <p:txBody>
          <a:bodyPr/>
          <a:lstStyle/>
          <a:p>
            <a:pPr algn="ctr">
              <a:lnSpc>
                <a:spcPts val="1400"/>
              </a:lnSpc>
              <a:spcBef>
                <a:spcPts val="1800"/>
              </a:spcBef>
            </a:pPr>
            <a:r>
              <a:rPr lang="en-US" sz="2800" i="1" dirty="0" smtClean="0">
                <a:solidFill>
                  <a:schemeClr val="bg1"/>
                </a:solidFill>
                <a:latin typeface="Calibri" pitchFamily="34" charset="0"/>
              </a:rPr>
              <a:t>Holding a Productive Open House</a:t>
            </a:r>
            <a:endParaRPr lang="en-US" sz="2800" i="1" dirty="0">
              <a:solidFill>
                <a:schemeClr val="bg1"/>
              </a:solidFill>
              <a:latin typeface="Calibri" pitchFamily="34" charset="0"/>
            </a:endParaRPr>
          </a:p>
        </p:txBody>
      </p:sp>
      <p:sp>
        <p:nvSpPr>
          <p:cNvPr id="7171" name="Title 4"/>
          <p:cNvSpPr txBox="1">
            <a:spLocks/>
          </p:cNvSpPr>
          <p:nvPr/>
        </p:nvSpPr>
        <p:spPr bwMode="auto">
          <a:xfrm>
            <a:off x="304800" y="5943600"/>
            <a:ext cx="2286000" cy="685800"/>
          </a:xfrm>
          <a:prstGeom prst="rect">
            <a:avLst/>
          </a:prstGeom>
          <a:noFill/>
          <a:ln w="9525">
            <a:noFill/>
            <a:miter lim="800000"/>
            <a:headEnd/>
            <a:tailEnd/>
          </a:ln>
        </p:spPr>
        <p:txBody>
          <a:bodyPr/>
          <a:lstStyle/>
          <a:p>
            <a:pPr>
              <a:lnSpc>
                <a:spcPts val="4000"/>
              </a:lnSpc>
            </a:pPr>
            <a:r>
              <a:rPr lang="en-US" sz="2000">
                <a:solidFill>
                  <a:schemeClr val="bg1"/>
                </a:solidFill>
                <a:latin typeface="Rockwell"/>
                <a:ea typeface="ＭＳ Ｐゴシック"/>
                <a:cs typeface="ＭＳ Ｐゴシック"/>
              </a:rPr>
              <a:t>Session </a:t>
            </a:r>
            <a:r>
              <a:rPr lang="en-US" sz="2000" smtClean="0">
                <a:solidFill>
                  <a:schemeClr val="bg1"/>
                </a:solidFill>
                <a:latin typeface="Rockwell"/>
                <a:ea typeface="ＭＳ Ｐゴシック"/>
                <a:cs typeface="ＭＳ Ｐゴシック"/>
              </a:rPr>
              <a:t>Four</a:t>
            </a:r>
            <a:endParaRPr lang="en-US" sz="2000" dirty="0">
              <a:solidFill>
                <a:schemeClr val="bg1"/>
              </a:solidFill>
              <a:latin typeface="Rockwell"/>
              <a:ea typeface="ＭＳ Ｐゴシック"/>
              <a:cs typeface="ＭＳ Ｐゴシック"/>
            </a:endParaRPr>
          </a:p>
        </p:txBody>
      </p:sp>
    </p:spTree>
    <p:extLst>
      <p:ext uri="{BB962C8B-B14F-4D97-AF65-F5344CB8AC3E}">
        <p14:creationId xmlns:p14="http://schemas.microsoft.com/office/powerpoint/2010/main" val="3246837447"/>
      </p:ext>
    </p:extLst>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sz="3200" dirty="0"/>
              <a:t>Four Sales Skills for </a:t>
            </a:r>
            <a:r>
              <a:rPr sz="3200" dirty="0" smtClean="0"/>
              <a:t/>
            </a:r>
            <a:br>
              <a:rPr sz="3200" dirty="0" smtClean="0"/>
            </a:br>
            <a:r>
              <a:rPr sz="3200" dirty="0" smtClean="0"/>
              <a:t>Open House Success </a:t>
            </a:r>
            <a:endParaRPr sz="3200" dirty="0"/>
          </a:p>
        </p:txBody>
      </p:sp>
      <p:sp>
        <p:nvSpPr>
          <p:cNvPr id="15362" name="Content Placeholder 8"/>
          <p:cNvSpPr>
            <a:spLocks noGrp="1"/>
          </p:cNvSpPr>
          <p:nvPr>
            <p:ph idx="1"/>
          </p:nvPr>
        </p:nvSpPr>
        <p:spPr>
          <a:xfrm>
            <a:off x="457200" y="1600200"/>
            <a:ext cx="4419600" cy="4800600"/>
          </a:xfrm>
        </p:spPr>
        <p:txBody>
          <a:bodyPr/>
          <a:lstStyle/>
          <a:p>
            <a:pPr marL="457200" indent="-457200" eaLnBrk="1" hangingPunct="1">
              <a:spcAft>
                <a:spcPts val="0"/>
              </a:spcAft>
              <a:buFont typeface="Calibri" pitchFamily="34" charset="0"/>
              <a:buAutoNum type="arabicPeriod"/>
            </a:pPr>
            <a:r>
              <a:rPr lang="en-US" dirty="0" smtClean="0"/>
              <a:t>Get their attention in the open house first </a:t>
            </a:r>
          </a:p>
          <a:p>
            <a:pPr marL="457200" indent="-457200" eaLnBrk="1" hangingPunct="1">
              <a:spcAft>
                <a:spcPts val="0"/>
              </a:spcAft>
              <a:buFont typeface="Calibri" pitchFamily="34" charset="0"/>
              <a:buAutoNum type="arabicPeriod"/>
            </a:pPr>
            <a:r>
              <a:rPr lang="en-US" dirty="0" smtClean="0"/>
              <a:t>Arouse their interest with a question</a:t>
            </a:r>
          </a:p>
          <a:p>
            <a:pPr marL="457200" indent="-457200" eaLnBrk="1" hangingPunct="1">
              <a:spcAft>
                <a:spcPts val="0"/>
              </a:spcAft>
              <a:buFont typeface="Calibri" pitchFamily="34" charset="0"/>
              <a:buAutoNum type="arabicPeriod"/>
            </a:pPr>
            <a:r>
              <a:rPr lang="en-US" dirty="0" smtClean="0"/>
              <a:t>Ask probing questions to get qualifying information </a:t>
            </a:r>
          </a:p>
          <a:p>
            <a:pPr marL="457200" indent="-457200" eaLnBrk="1" hangingPunct="1">
              <a:spcAft>
                <a:spcPts val="0"/>
              </a:spcAft>
              <a:buFont typeface="Calibri" pitchFamily="34" charset="0"/>
              <a:buAutoNum type="arabicPeriod"/>
            </a:pPr>
            <a:r>
              <a:rPr lang="en-US" dirty="0" smtClean="0"/>
              <a:t>Close for an appointment  </a:t>
            </a:r>
          </a:p>
          <a:p>
            <a:pPr marL="457200" indent="-457200" eaLnBrk="1" hangingPunct="1">
              <a:spcAft>
                <a:spcPts val="0"/>
              </a:spcAft>
              <a:buFontTx/>
              <a:buNone/>
            </a:pPr>
            <a:endParaRPr lang="en-US" dirty="0" smtClean="0"/>
          </a:p>
        </p:txBody>
      </p:sp>
      <p:pic>
        <p:nvPicPr>
          <p:cNvPr id="15363" name="Picture 5" descr="dollar sign with home in background"/>
          <p:cNvPicPr>
            <a:picLocks noChangeAspect="1" noChangeArrowheads="1"/>
          </p:cNvPicPr>
          <p:nvPr/>
        </p:nvPicPr>
        <p:blipFill>
          <a:blip r:embed="rId2"/>
          <a:srcRect/>
          <a:stretch>
            <a:fillRect/>
          </a:stretch>
        </p:blipFill>
        <p:spPr bwMode="auto">
          <a:xfrm>
            <a:off x="5624566" y="2971800"/>
            <a:ext cx="2452634" cy="3200400"/>
          </a:xfrm>
          <a:prstGeom prst="rect">
            <a:avLst/>
          </a:prstGeom>
          <a:noFill/>
          <a:ln w="9525">
            <a:noFill/>
            <a:miter lim="800000"/>
            <a:headEnd/>
            <a:tailEnd/>
          </a:ln>
        </p:spPr>
      </p:pic>
    </p:spTree>
    <p:extLst>
      <p:ext uri="{BB962C8B-B14F-4D97-AF65-F5344CB8AC3E}">
        <p14:creationId xmlns:p14="http://schemas.microsoft.com/office/powerpoint/2010/main" val="335507717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sz="3200" dirty="0"/>
              <a:t>Skill #1: Get their Attention First </a:t>
            </a:r>
          </a:p>
        </p:txBody>
      </p:sp>
      <p:sp>
        <p:nvSpPr>
          <p:cNvPr id="5" name="Content Placeholder 8"/>
          <p:cNvSpPr>
            <a:spLocks noGrp="1"/>
          </p:cNvSpPr>
          <p:nvPr>
            <p:ph idx="1"/>
          </p:nvPr>
        </p:nvSpPr>
        <p:spPr>
          <a:xfrm>
            <a:off x="457200" y="1600200"/>
            <a:ext cx="4114800" cy="4800600"/>
          </a:xfrm>
        </p:spPr>
        <p:txBody>
          <a:bodyPr/>
          <a:lstStyle/>
          <a:p>
            <a:pPr eaLnBrk="1" hangingPunct="1"/>
            <a:r>
              <a:rPr lang="en-US" dirty="0"/>
              <a:t>Why? </a:t>
            </a:r>
          </a:p>
          <a:p>
            <a:pPr lvl="1" eaLnBrk="1" hangingPunct="1"/>
            <a:r>
              <a:rPr lang="en-US" dirty="0"/>
              <a:t>They want to avoid you!</a:t>
            </a:r>
          </a:p>
          <a:p>
            <a:pPr eaLnBrk="1" hangingPunct="1"/>
            <a:r>
              <a:rPr lang="en-US" dirty="0"/>
              <a:t>How? </a:t>
            </a:r>
          </a:p>
          <a:p>
            <a:pPr lvl="1" eaLnBrk="1" hangingPunct="1"/>
            <a:r>
              <a:rPr lang="en-US" dirty="0"/>
              <a:t>Notice something about them/their car, etc. </a:t>
            </a:r>
            <a:r>
              <a:rPr lang="en-US" dirty="0" smtClean="0"/>
              <a:t/>
            </a:r>
            <a:br>
              <a:rPr lang="en-US" dirty="0" smtClean="0"/>
            </a:br>
            <a:r>
              <a:rPr lang="en-US" dirty="0" smtClean="0"/>
              <a:t>and </a:t>
            </a:r>
            <a:r>
              <a:rPr lang="en-US" dirty="0"/>
              <a:t>give a sincere </a:t>
            </a:r>
            <a:r>
              <a:rPr lang="en-US" dirty="0" smtClean="0"/>
              <a:t>compliment, </a:t>
            </a:r>
            <a:r>
              <a:rPr lang="en-US" dirty="0"/>
              <a:t>or ask </a:t>
            </a:r>
            <a:r>
              <a:rPr lang="en-US" dirty="0" smtClean="0"/>
              <a:t>a question</a:t>
            </a:r>
          </a:p>
          <a:p>
            <a:pPr marL="457200" indent="-457200" eaLnBrk="1" hangingPunct="1">
              <a:buFontTx/>
              <a:buNone/>
            </a:pPr>
            <a:endParaRPr lang="en-US" dirty="0" smtClean="0"/>
          </a:p>
        </p:txBody>
      </p:sp>
      <p:pic>
        <p:nvPicPr>
          <p:cNvPr id="16387" name="Picture 5" descr="shaking_hands.jpg"/>
          <p:cNvPicPr>
            <a:picLocks noChangeAspect="1"/>
          </p:cNvPicPr>
          <p:nvPr/>
        </p:nvPicPr>
        <p:blipFill>
          <a:blip r:embed="rId2"/>
          <a:srcRect/>
          <a:stretch>
            <a:fillRect/>
          </a:stretch>
        </p:blipFill>
        <p:spPr bwMode="auto">
          <a:xfrm>
            <a:off x="4876800" y="3352800"/>
            <a:ext cx="3999310" cy="32004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9383546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2130552" y="228600"/>
            <a:ext cx="7013448" cy="11430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sz="3200" dirty="0"/>
              <a:t>Skill </a:t>
            </a:r>
            <a:r>
              <a:rPr sz="3200" dirty="0" smtClean="0"/>
              <a:t>#2: Open House Qualifying Questions</a:t>
            </a:r>
            <a:endParaRPr sz="3200" dirty="0"/>
          </a:p>
        </p:txBody>
      </p:sp>
      <p:sp>
        <p:nvSpPr>
          <p:cNvPr id="17410" name="Content Placeholder 8"/>
          <p:cNvSpPr>
            <a:spLocks noGrp="1"/>
          </p:cNvSpPr>
          <p:nvPr>
            <p:ph idx="1"/>
          </p:nvPr>
        </p:nvSpPr>
        <p:spPr>
          <a:xfrm>
            <a:off x="457200" y="1600200"/>
            <a:ext cx="4114800" cy="2971800"/>
          </a:xfrm>
        </p:spPr>
        <p:txBody>
          <a:bodyPr/>
          <a:lstStyle/>
          <a:p>
            <a:pPr eaLnBrk="1" hangingPunct="1"/>
            <a:r>
              <a:rPr lang="en-US" dirty="0"/>
              <a:t>What do you want to find </a:t>
            </a:r>
            <a:r>
              <a:rPr lang="en-US" dirty="0" smtClean="0"/>
              <a:t>out:</a:t>
            </a:r>
            <a:endParaRPr lang="en-US" dirty="0"/>
          </a:p>
          <a:p>
            <a:pPr lvl="1" eaLnBrk="1" hangingPunct="1"/>
            <a:r>
              <a:rPr lang="en-US" dirty="0" smtClean="0"/>
              <a:t>Who?</a:t>
            </a:r>
            <a:endParaRPr lang="en-US" dirty="0"/>
          </a:p>
          <a:p>
            <a:pPr lvl="1" eaLnBrk="1" hangingPunct="1"/>
            <a:r>
              <a:rPr lang="en-US" dirty="0"/>
              <a:t>Needs (buy/sell</a:t>
            </a:r>
            <a:r>
              <a:rPr lang="en-US" dirty="0" smtClean="0"/>
              <a:t>…)?</a:t>
            </a:r>
            <a:endParaRPr lang="en-US" dirty="0"/>
          </a:p>
          <a:p>
            <a:pPr lvl="1" eaLnBrk="1" hangingPunct="1"/>
            <a:r>
              <a:rPr lang="en-US" dirty="0" smtClean="0"/>
              <a:t>When?</a:t>
            </a:r>
            <a:endParaRPr lang="en-US" dirty="0"/>
          </a:p>
          <a:p>
            <a:pPr lvl="1" eaLnBrk="1" hangingPunct="1"/>
            <a:r>
              <a:rPr lang="en-US" dirty="0"/>
              <a:t>Working with an agent</a:t>
            </a:r>
            <a:r>
              <a:rPr lang="en-US" dirty="0" smtClean="0"/>
              <a:t>?</a:t>
            </a:r>
            <a:endParaRPr lang="en-US" sz="1800" dirty="0" smtClean="0"/>
          </a:p>
          <a:p>
            <a:pPr marL="457200" indent="-457200" eaLnBrk="1" hangingPunct="1">
              <a:buFontTx/>
              <a:buNone/>
            </a:pPr>
            <a:endParaRPr lang="en-US" dirty="0" smtClean="0"/>
          </a:p>
        </p:txBody>
      </p:sp>
      <p:pic>
        <p:nvPicPr>
          <p:cNvPr id="4" name="Picture 3" descr="Openhousequalifying.jpg"/>
          <p:cNvPicPr>
            <a:picLocks noChangeAspect="1"/>
          </p:cNvPicPr>
          <p:nvPr/>
        </p:nvPicPr>
        <p:blipFill>
          <a:blip r:embed="rId2"/>
          <a:srcRect/>
          <a:stretch>
            <a:fillRect/>
          </a:stretch>
        </p:blipFill>
        <p:spPr bwMode="auto">
          <a:xfrm>
            <a:off x="5105400" y="1600200"/>
            <a:ext cx="3489325" cy="4724400"/>
          </a:xfrm>
          <a:prstGeom prst="rect">
            <a:avLst/>
          </a:prstGeom>
          <a:noFill/>
          <a:ln w="9525">
            <a:solidFill>
              <a:srgbClr val="000000"/>
            </a:solidFill>
            <a:miter lim="800000"/>
            <a:headEnd/>
            <a:tailEnd/>
          </a:ln>
          <a:effectLst>
            <a:outerShdw dist="139700" dir="2700000" algn="tl" rotWithShape="0">
              <a:srgbClr val="333333">
                <a:alpha val="64999"/>
              </a:srgbClr>
            </a:outerShdw>
          </a:effectLst>
        </p:spPr>
      </p:pic>
      <p:sp>
        <p:nvSpPr>
          <p:cNvPr id="2" name="Rectangle 1"/>
          <p:cNvSpPr/>
          <p:nvPr/>
        </p:nvSpPr>
        <p:spPr>
          <a:xfrm>
            <a:off x="1219200" y="5942865"/>
            <a:ext cx="3595856" cy="369332"/>
          </a:xfrm>
          <a:prstGeom prst="rect">
            <a:avLst/>
          </a:prstGeom>
        </p:spPr>
        <p:txBody>
          <a:bodyPr wrap="none">
            <a:spAutoFit/>
          </a:bodyPr>
          <a:lstStyle/>
          <a:p>
            <a:pPr marL="457200" indent="-457200" eaLnBrk="1" hangingPunct="1">
              <a:spcAft>
                <a:spcPts val="1200"/>
              </a:spcAft>
              <a:buFontTx/>
              <a:buNone/>
            </a:pPr>
            <a:r>
              <a:rPr lang="en-US" dirty="0">
                <a:solidFill>
                  <a:schemeClr val="tx2"/>
                </a:solidFill>
              </a:rPr>
              <a:t>This document is available to you</a:t>
            </a:r>
          </a:p>
        </p:txBody>
      </p:sp>
    </p:spTree>
    <p:extLst>
      <p:ext uri="{BB962C8B-B14F-4D97-AF65-F5344CB8AC3E}">
        <p14:creationId xmlns:p14="http://schemas.microsoft.com/office/powerpoint/2010/main" val="351325602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sz="3200" dirty="0"/>
              <a:t>Skill #3: Probing </a:t>
            </a:r>
          </a:p>
        </p:txBody>
      </p:sp>
      <p:sp>
        <p:nvSpPr>
          <p:cNvPr id="18434" name="Content Placeholder 8"/>
          <p:cNvSpPr>
            <a:spLocks noGrp="1"/>
          </p:cNvSpPr>
          <p:nvPr>
            <p:ph idx="1"/>
          </p:nvPr>
        </p:nvSpPr>
        <p:spPr>
          <a:xfrm>
            <a:off x="457200" y="1600200"/>
            <a:ext cx="8382000" cy="4800600"/>
          </a:xfrm>
        </p:spPr>
        <p:txBody>
          <a:bodyPr/>
          <a:lstStyle/>
          <a:p>
            <a:pPr marL="457200" indent="-457200" eaLnBrk="1" hangingPunct="1">
              <a:spcAft>
                <a:spcPts val="2400"/>
              </a:spcAft>
              <a:buFontTx/>
              <a:buNone/>
            </a:pPr>
            <a:r>
              <a:rPr lang="en-US" dirty="0" smtClean="0"/>
              <a:t>Probing is a method to find out more about a statement </a:t>
            </a:r>
          </a:p>
          <a:p>
            <a:pPr marL="457200" indent="-457200" eaLnBrk="1" hangingPunct="1">
              <a:buFontTx/>
              <a:buNone/>
            </a:pPr>
            <a:endParaRPr lang="en-US" dirty="0" smtClean="0"/>
          </a:p>
        </p:txBody>
      </p:sp>
      <p:sp>
        <p:nvSpPr>
          <p:cNvPr id="6" name="AutoShape 7"/>
          <p:cNvSpPr>
            <a:spLocks noChangeArrowheads="1"/>
          </p:cNvSpPr>
          <p:nvPr/>
        </p:nvSpPr>
        <p:spPr bwMode="auto">
          <a:xfrm>
            <a:off x="1981200" y="2260600"/>
            <a:ext cx="5181600" cy="3302000"/>
          </a:xfrm>
          <a:prstGeom prst="downArrowCallout">
            <a:avLst>
              <a:gd name="adj1" fmla="val 45946"/>
              <a:gd name="adj2" fmla="val 45946"/>
              <a:gd name="adj3" fmla="val 16667"/>
              <a:gd name="adj4" fmla="val 66667"/>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lgn="ctr" eaLnBrk="0" hangingPunct="0">
              <a:defRPr/>
            </a:pPr>
            <a:r>
              <a:rPr lang="en-US" sz="2000" dirty="0">
                <a:solidFill>
                  <a:schemeClr val="bg1"/>
                </a:solidFill>
                <a:latin typeface="Calibri" pitchFamily="34" charset="0"/>
                <a:ea typeface="ＭＳ Ｐゴシック"/>
                <a:cs typeface="ＭＳ Ｐゴシック"/>
              </a:rPr>
              <a:t>Question:  What do you want  in a home?</a:t>
            </a:r>
          </a:p>
          <a:p>
            <a:pPr algn="ctr" eaLnBrk="0" hangingPunct="0">
              <a:defRPr/>
            </a:pPr>
            <a:r>
              <a:rPr lang="en-US" sz="2000" dirty="0">
                <a:solidFill>
                  <a:schemeClr val="bg1"/>
                </a:solidFill>
                <a:latin typeface="Calibri" pitchFamily="34" charset="0"/>
                <a:ea typeface="ＭＳ Ｐゴシック"/>
                <a:cs typeface="ＭＳ Ｐゴシック"/>
              </a:rPr>
              <a:t>Probe:  Tell me more</a:t>
            </a:r>
          </a:p>
          <a:p>
            <a:pPr algn="ctr" eaLnBrk="0" hangingPunct="0">
              <a:defRPr/>
            </a:pPr>
            <a:r>
              <a:rPr lang="en-US" sz="2000" dirty="0">
                <a:solidFill>
                  <a:schemeClr val="bg1"/>
                </a:solidFill>
                <a:latin typeface="Calibri" pitchFamily="34" charset="0"/>
                <a:ea typeface="ＭＳ Ｐゴシック"/>
                <a:cs typeface="ＭＳ Ｐゴシック"/>
              </a:rPr>
              <a:t>Please explain</a:t>
            </a:r>
          </a:p>
          <a:p>
            <a:pPr algn="ctr" eaLnBrk="0" hangingPunct="0">
              <a:defRPr/>
            </a:pPr>
            <a:r>
              <a:rPr lang="en-US" sz="2000" dirty="0">
                <a:solidFill>
                  <a:schemeClr val="bg1"/>
                </a:solidFill>
                <a:latin typeface="Calibri" pitchFamily="34" charset="0"/>
                <a:ea typeface="ＭＳ Ｐゴシック"/>
                <a:cs typeface="ＭＳ Ｐゴシック"/>
              </a:rPr>
              <a:t>How will that help you?</a:t>
            </a:r>
          </a:p>
        </p:txBody>
      </p:sp>
      <p:sp>
        <p:nvSpPr>
          <p:cNvPr id="18436" name="Content Placeholder 8"/>
          <p:cNvSpPr txBox="1">
            <a:spLocks/>
          </p:cNvSpPr>
          <p:nvPr/>
        </p:nvSpPr>
        <p:spPr bwMode="auto">
          <a:xfrm>
            <a:off x="1600200" y="5715000"/>
            <a:ext cx="6019800" cy="1930400"/>
          </a:xfrm>
          <a:prstGeom prst="rect">
            <a:avLst/>
          </a:prstGeom>
          <a:noFill/>
          <a:ln w="9525">
            <a:noFill/>
            <a:miter lim="800000"/>
            <a:headEnd/>
            <a:tailEnd/>
          </a:ln>
        </p:spPr>
        <p:txBody>
          <a:bodyPr/>
          <a:lstStyle/>
          <a:p>
            <a:pPr marL="457200" indent="-457200" algn="ctr">
              <a:spcBef>
                <a:spcPts val="800"/>
              </a:spcBef>
            </a:pPr>
            <a:r>
              <a:rPr lang="en-US" b="1" dirty="0">
                <a:solidFill>
                  <a:srgbClr val="646464"/>
                </a:solidFill>
                <a:latin typeface="Calibri" pitchFamily="34" charset="0"/>
                <a:ea typeface="ＭＳ Ｐゴシック"/>
                <a:cs typeface="ＭＳ Ｐゴシック"/>
              </a:rPr>
              <a:t>Point: </a:t>
            </a:r>
            <a:r>
              <a:rPr lang="en-US" dirty="0">
                <a:solidFill>
                  <a:srgbClr val="646464"/>
                </a:solidFill>
                <a:latin typeface="Calibri" pitchFamily="34" charset="0"/>
                <a:ea typeface="ＭＳ Ｐゴシック"/>
                <a:cs typeface="ＭＳ Ｐゴシック"/>
              </a:rPr>
              <a:t>Keep asking questions about that initial statement until you’re sure you understand the needs of the buyer </a:t>
            </a:r>
          </a:p>
          <a:p>
            <a:pPr marL="457200" indent="-457200" algn="ctr">
              <a:spcBef>
                <a:spcPts val="800"/>
              </a:spcBef>
            </a:pPr>
            <a:endParaRPr lang="en-US" sz="2000" dirty="0">
              <a:solidFill>
                <a:srgbClr val="646464"/>
              </a:solidFill>
              <a:latin typeface="Calibri" pitchFamily="34" charset="0"/>
              <a:ea typeface="ＭＳ Ｐゴシック"/>
              <a:cs typeface="ＭＳ Ｐゴシック"/>
            </a:endParaRPr>
          </a:p>
          <a:p>
            <a:pPr marL="457200" indent="-457200">
              <a:spcBef>
                <a:spcPts val="800"/>
              </a:spcBef>
            </a:pPr>
            <a:endParaRPr lang="en-US" sz="2400" dirty="0">
              <a:solidFill>
                <a:srgbClr val="646464"/>
              </a:solidFill>
              <a:latin typeface="Calibri" pitchFamily="34" charset="0"/>
              <a:ea typeface="ＭＳ Ｐゴシック"/>
              <a:cs typeface="ＭＳ Ｐゴシック"/>
            </a:endParaRPr>
          </a:p>
        </p:txBody>
      </p:sp>
    </p:spTree>
    <p:extLst>
      <p:ext uri="{BB962C8B-B14F-4D97-AF65-F5344CB8AC3E}">
        <p14:creationId xmlns:p14="http://schemas.microsoft.com/office/powerpoint/2010/main" val="273130974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p:cNvSpPr>
            <a:spLocks noGrp="1"/>
          </p:cNvSpPr>
          <p:nvPr>
            <p:ph type="title"/>
          </p:nvPr>
        </p:nvSpPr>
        <p:spPr/>
        <p:txBody>
          <a:bodyPr>
            <a:normAutofit/>
          </a:bodyPr>
          <a:lstStyle/>
          <a:p>
            <a:pPr eaLnBrk="1" hangingPunct="1"/>
            <a:r>
              <a:rPr sz="3200" dirty="0" smtClean="0"/>
              <a:t>Skill #4: </a:t>
            </a:r>
            <a:r>
              <a:rPr sz="3200" dirty="0" smtClean="0"/>
              <a:t/>
            </a:r>
            <a:br>
              <a:rPr sz="3200" dirty="0" smtClean="0"/>
            </a:br>
            <a:r>
              <a:rPr sz="3200" dirty="0" smtClean="0"/>
              <a:t>Closing </a:t>
            </a:r>
            <a:r>
              <a:rPr sz="3200" dirty="0" smtClean="0"/>
              <a:t>for an Appointment</a:t>
            </a:r>
          </a:p>
        </p:txBody>
      </p:sp>
      <p:sp>
        <p:nvSpPr>
          <p:cNvPr id="19458" name="Content Placeholder 8"/>
          <p:cNvSpPr>
            <a:spLocks noGrp="1"/>
          </p:cNvSpPr>
          <p:nvPr>
            <p:ph idx="1"/>
          </p:nvPr>
        </p:nvSpPr>
        <p:spPr/>
        <p:txBody>
          <a:bodyPr/>
          <a:lstStyle/>
          <a:p>
            <a:r>
              <a:rPr lang="en-US" dirty="0"/>
              <a:t>Have you raised their ‘desire’?</a:t>
            </a:r>
          </a:p>
          <a:p>
            <a:r>
              <a:rPr lang="en-US" dirty="0"/>
              <a:t>What’s your next step?</a:t>
            </a:r>
          </a:p>
          <a:p>
            <a:pPr marL="858838" lvl="2" indent="-396875">
              <a:lnSpc>
                <a:spcPts val="3100"/>
              </a:lnSpc>
              <a:spcBef>
                <a:spcPts val="1800"/>
              </a:spcBef>
              <a:buBlip>
                <a:blip r:embed="rId2"/>
              </a:buBlip>
            </a:pPr>
            <a:r>
              <a:rPr lang="en-US" dirty="0"/>
              <a:t>Appointment to qualify - why?</a:t>
            </a:r>
          </a:p>
          <a:p>
            <a:pPr marL="858838" lvl="2" indent="-396875">
              <a:lnSpc>
                <a:spcPts val="3100"/>
              </a:lnSpc>
              <a:spcBef>
                <a:spcPts val="1800"/>
              </a:spcBef>
              <a:buBlip>
                <a:blip r:embed="rId2"/>
              </a:buBlip>
            </a:pPr>
            <a:r>
              <a:rPr lang="en-US" dirty="0"/>
              <a:t>Something to email/send – what?</a:t>
            </a:r>
          </a:p>
          <a:p>
            <a:pPr marL="858838" lvl="2" indent="-396875">
              <a:lnSpc>
                <a:spcPts val="3100"/>
              </a:lnSpc>
              <a:spcBef>
                <a:spcPts val="1800"/>
              </a:spcBef>
              <a:buBlip>
                <a:blip r:embed="rId2"/>
              </a:buBlip>
            </a:pPr>
            <a:r>
              <a:rPr lang="en-US" dirty="0"/>
              <a:t>BHGRE postcards in the Greenhouse.</a:t>
            </a:r>
          </a:p>
          <a:p>
            <a:pPr marL="858838" lvl="2" indent="-396875">
              <a:lnSpc>
                <a:spcPts val="3100"/>
              </a:lnSpc>
              <a:spcBef>
                <a:spcPts val="1800"/>
              </a:spcBef>
              <a:buBlip>
                <a:blip r:embed="rId2"/>
              </a:buBlip>
            </a:pPr>
            <a:r>
              <a:rPr lang="en-US" dirty="0"/>
              <a:t>Call! Any excuse is fine…</a:t>
            </a:r>
          </a:p>
          <a:p>
            <a:r>
              <a:rPr lang="en-US" dirty="0" smtClean="0"/>
              <a:t>When</a:t>
            </a:r>
            <a:r>
              <a:rPr lang="en-US" dirty="0"/>
              <a:t>: Within 1 day</a:t>
            </a:r>
          </a:p>
          <a:p>
            <a:pPr marL="457200" indent="-457200" eaLnBrk="1" hangingPunct="1">
              <a:buFontTx/>
              <a:buNone/>
            </a:pPr>
            <a:endParaRPr lang="en-US" dirty="0" smtClean="0"/>
          </a:p>
        </p:txBody>
      </p:sp>
    </p:spTree>
    <p:extLst>
      <p:ext uri="{BB962C8B-B14F-4D97-AF65-F5344CB8AC3E}">
        <p14:creationId xmlns:p14="http://schemas.microsoft.com/office/powerpoint/2010/main" val="66647553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normAutofit/>
          </a:bodyPr>
          <a:lstStyle/>
          <a:p>
            <a:pPr eaLnBrk="1" hangingPunct="1"/>
            <a:r>
              <a:rPr sz="3200" dirty="0" smtClean="0"/>
              <a:t>Handling Objections from </a:t>
            </a:r>
            <a:r>
              <a:rPr sz="3200" dirty="0" smtClean="0"/>
              <a:t/>
            </a:r>
            <a:br>
              <a:rPr sz="3200" dirty="0" smtClean="0"/>
            </a:br>
            <a:r>
              <a:rPr sz="3200" dirty="0" smtClean="0"/>
              <a:t>Your Open </a:t>
            </a:r>
            <a:r>
              <a:rPr sz="3200" dirty="0" smtClean="0"/>
              <a:t>House </a:t>
            </a:r>
          </a:p>
        </p:txBody>
      </p:sp>
      <p:sp>
        <p:nvSpPr>
          <p:cNvPr id="5" name="Content Placeholder 8"/>
          <p:cNvSpPr>
            <a:spLocks noGrp="1"/>
          </p:cNvSpPr>
          <p:nvPr>
            <p:ph idx="1"/>
          </p:nvPr>
        </p:nvSpPr>
        <p:spPr/>
        <p:txBody>
          <a:bodyPr/>
          <a:lstStyle/>
          <a:p>
            <a:r>
              <a:rPr lang="en-US" dirty="0" smtClean="0"/>
              <a:t>Common Objections: </a:t>
            </a:r>
          </a:p>
          <a:p>
            <a:pPr lvl="1"/>
            <a:r>
              <a:rPr lang="en-US" dirty="0" smtClean="0"/>
              <a:t>I have an agent</a:t>
            </a:r>
          </a:p>
          <a:p>
            <a:pPr lvl="1"/>
            <a:r>
              <a:rPr lang="en-US" dirty="0" smtClean="0"/>
              <a:t>Just looking</a:t>
            </a:r>
          </a:p>
          <a:p>
            <a:pPr lvl="1"/>
            <a:r>
              <a:rPr lang="en-US" dirty="0" smtClean="0"/>
              <a:t>Just want the flyer</a:t>
            </a:r>
          </a:p>
          <a:p>
            <a:pPr lvl="1"/>
            <a:r>
              <a:rPr lang="en-US" dirty="0" smtClean="0"/>
              <a:t>Don’t have time to talk</a:t>
            </a:r>
          </a:p>
          <a:p>
            <a:pPr lvl="1"/>
            <a:r>
              <a:rPr lang="en-US" dirty="0" smtClean="0"/>
              <a:t>Not in a hurry </a:t>
            </a:r>
          </a:p>
          <a:p>
            <a:pPr marL="342900" indent="-342900" eaLnBrk="1" hangingPunct="1"/>
            <a:endParaRPr lang="en-US" sz="2400" dirty="0" smtClean="0"/>
          </a:p>
        </p:txBody>
      </p:sp>
    </p:spTree>
    <p:extLst>
      <p:ext uri="{BB962C8B-B14F-4D97-AF65-F5344CB8AC3E}">
        <p14:creationId xmlns:p14="http://schemas.microsoft.com/office/powerpoint/2010/main" val="108448386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a:xfrm>
            <a:off x="2128838" y="228600"/>
            <a:ext cx="6938962" cy="11430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lang="en-US" sz="3200" dirty="0">
                <a:latin typeface="Rockwell"/>
              </a:rPr>
              <a:t>Handling </a:t>
            </a:r>
            <a:r>
              <a:rPr lang="en-US" sz="3200" dirty="0" smtClean="0">
                <a:latin typeface="Rockwell"/>
              </a:rPr>
              <a:t>Objections</a:t>
            </a:r>
            <a:endParaRPr lang="en-US" sz="3200" dirty="0">
              <a:latin typeface="Rockwell"/>
            </a:endParaRPr>
          </a:p>
        </p:txBody>
      </p:sp>
      <p:sp>
        <p:nvSpPr>
          <p:cNvPr id="5" name="Content Placeholder 8"/>
          <p:cNvSpPr>
            <a:spLocks noGrp="1"/>
          </p:cNvSpPr>
          <p:nvPr>
            <p:ph idx="1"/>
          </p:nvPr>
        </p:nvSpPr>
        <p:spPr/>
        <p:txBody>
          <a:bodyPr/>
          <a:lstStyle/>
          <a:p>
            <a:pPr marL="342900" indent="-342900" eaLnBrk="1" hangingPunct="1">
              <a:lnSpc>
                <a:spcPct val="100000"/>
              </a:lnSpc>
              <a:buFontTx/>
              <a:buNone/>
            </a:pPr>
            <a:r>
              <a:rPr lang="en-US" sz="3600" dirty="0" smtClean="0"/>
              <a:t>Use the AAA Method </a:t>
            </a:r>
          </a:p>
          <a:p>
            <a:pPr marL="342900" indent="-342900" eaLnBrk="1" hangingPunct="1">
              <a:lnSpc>
                <a:spcPct val="150000"/>
              </a:lnSpc>
            </a:pPr>
            <a:r>
              <a:rPr lang="en-US" sz="3600" dirty="0" smtClean="0"/>
              <a:t> A     Agree </a:t>
            </a:r>
          </a:p>
          <a:p>
            <a:pPr marL="342900" indent="-342900" eaLnBrk="1" hangingPunct="1">
              <a:lnSpc>
                <a:spcPct val="150000"/>
              </a:lnSpc>
            </a:pPr>
            <a:r>
              <a:rPr lang="en-US" sz="3600" dirty="0" smtClean="0"/>
              <a:t> A     Ask</a:t>
            </a:r>
          </a:p>
          <a:p>
            <a:pPr marL="342900" indent="-342900" eaLnBrk="1" hangingPunct="1">
              <a:lnSpc>
                <a:spcPct val="150000"/>
              </a:lnSpc>
            </a:pPr>
            <a:r>
              <a:rPr lang="en-US" sz="3600" dirty="0" smtClean="0"/>
              <a:t> A     Answer </a:t>
            </a:r>
          </a:p>
          <a:p>
            <a:pPr marL="800100" lvl="1" indent="-282575" eaLnBrk="1" hangingPunct="1">
              <a:buFont typeface="Wingdings" pitchFamily="2" charset="2"/>
              <a:buNone/>
            </a:pPr>
            <a:r>
              <a:rPr lang="en-US" sz="1800" dirty="0" smtClean="0"/>
              <a:t> </a:t>
            </a:r>
          </a:p>
          <a:p>
            <a:pPr marL="342900" indent="-342900" eaLnBrk="1" hangingPunct="1">
              <a:buFontTx/>
              <a:buNone/>
            </a:pPr>
            <a:endParaRPr lang="en-US" dirty="0" smtClean="0"/>
          </a:p>
        </p:txBody>
      </p:sp>
      <p:pic>
        <p:nvPicPr>
          <p:cNvPr id="14339" name="Picture 3" descr="DownloadedFile.jpeg"/>
          <p:cNvPicPr>
            <a:picLocks noChangeAspect="1"/>
          </p:cNvPicPr>
          <p:nvPr/>
        </p:nvPicPr>
        <p:blipFill rotWithShape="1">
          <a:blip r:embed="rId2"/>
          <a:srcRect b="4172"/>
          <a:stretch/>
        </p:blipFill>
        <p:spPr bwMode="auto">
          <a:xfrm>
            <a:off x="5715000" y="1600200"/>
            <a:ext cx="2895600" cy="4717125"/>
          </a:xfrm>
          <a:prstGeom prst="rect">
            <a:avLst/>
          </a:prstGeom>
          <a:noFill/>
          <a:ln>
            <a:noFill/>
          </a:ln>
          <a:effectLst>
            <a:softEdge rad="127000"/>
          </a:effectLst>
        </p:spPr>
      </p:pic>
      <p:sp>
        <p:nvSpPr>
          <p:cNvPr id="2" name="Rectangle 1"/>
          <p:cNvSpPr/>
          <p:nvPr/>
        </p:nvSpPr>
        <p:spPr>
          <a:xfrm>
            <a:off x="457200" y="5486400"/>
            <a:ext cx="5410200" cy="646331"/>
          </a:xfrm>
          <a:prstGeom prst="rect">
            <a:avLst/>
          </a:prstGeom>
        </p:spPr>
        <p:txBody>
          <a:bodyPr wrap="square">
            <a:spAutoFit/>
          </a:bodyPr>
          <a:lstStyle/>
          <a:p>
            <a:pPr>
              <a:spcBef>
                <a:spcPct val="50000"/>
              </a:spcBef>
            </a:pPr>
            <a:r>
              <a:rPr lang="en-US" dirty="0">
                <a:solidFill>
                  <a:srgbClr val="008000"/>
                </a:solidFill>
              </a:rPr>
              <a:t>Practice answering 5 open house objections </a:t>
            </a:r>
            <a:r>
              <a:rPr lang="en-US" dirty="0" smtClean="0">
                <a:solidFill>
                  <a:srgbClr val="008000"/>
                </a:solidFill>
              </a:rPr>
              <a:t/>
            </a:r>
            <a:br>
              <a:rPr lang="en-US" dirty="0" smtClean="0">
                <a:solidFill>
                  <a:srgbClr val="008000"/>
                </a:solidFill>
              </a:rPr>
            </a:br>
            <a:r>
              <a:rPr lang="en-US" dirty="0" smtClean="0">
                <a:solidFill>
                  <a:srgbClr val="008000"/>
                </a:solidFill>
              </a:rPr>
              <a:t>prior </a:t>
            </a:r>
            <a:r>
              <a:rPr lang="en-US" dirty="0">
                <a:solidFill>
                  <a:srgbClr val="008000"/>
                </a:solidFill>
              </a:rPr>
              <a:t>to your next </a:t>
            </a:r>
            <a:r>
              <a:rPr lang="en-US" dirty="0" smtClean="0">
                <a:solidFill>
                  <a:srgbClr val="008000"/>
                </a:solidFill>
              </a:rPr>
              <a:t>session</a:t>
            </a:r>
            <a:endParaRPr lang="en-US" dirty="0">
              <a:solidFill>
                <a:srgbClr val="008000"/>
              </a:solidFill>
            </a:endParaRPr>
          </a:p>
        </p:txBody>
      </p:sp>
    </p:spTree>
    <p:extLst>
      <p:ext uri="{BB962C8B-B14F-4D97-AF65-F5344CB8AC3E}">
        <p14:creationId xmlns:p14="http://schemas.microsoft.com/office/powerpoint/2010/main" val="9457589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Apps/Tech Tools</a:t>
            </a:r>
            <a:endParaRPr lang="en-CA" sz="32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77000"/>
                    </a14:imgEffect>
                  </a14:imgLayer>
                </a14:imgProps>
              </a:ext>
              <a:ext uri="{28A0092B-C50C-407E-A947-70E740481C1C}">
                <a14:useLocalDpi xmlns:a14="http://schemas.microsoft.com/office/drawing/2010/main" val="0"/>
              </a:ext>
            </a:extLst>
          </a:blip>
          <a:stretch>
            <a:fillRect/>
          </a:stretch>
        </p:blipFill>
        <p:spPr>
          <a:xfrm>
            <a:off x="2209800" y="3845446"/>
            <a:ext cx="6991319" cy="2936354"/>
          </a:xfrm>
          <a:prstGeom prst="rect">
            <a:avLst/>
          </a:prstGeom>
          <a:effectLst>
            <a:softEdge rad="635000"/>
          </a:effectLst>
        </p:spPr>
      </p:pic>
      <p:sp>
        <p:nvSpPr>
          <p:cNvPr id="3" name="Content Placeholder 2"/>
          <p:cNvSpPr>
            <a:spLocks noGrp="1"/>
          </p:cNvSpPr>
          <p:nvPr>
            <p:ph idx="1"/>
          </p:nvPr>
        </p:nvSpPr>
        <p:spPr/>
        <p:txBody>
          <a:bodyPr/>
          <a:lstStyle/>
          <a:p>
            <a:r>
              <a:rPr lang="en-CA" dirty="0" smtClean="0"/>
              <a:t>Open Home Pro (registration)</a:t>
            </a:r>
          </a:p>
          <a:p>
            <a:r>
              <a:rPr lang="en-CA" dirty="0" smtClean="0"/>
              <a:t>Walk Score</a:t>
            </a:r>
          </a:p>
          <a:p>
            <a:r>
              <a:rPr lang="en-CA" dirty="0" smtClean="0"/>
              <a:t>Around Me</a:t>
            </a:r>
          </a:p>
          <a:p>
            <a:r>
              <a:rPr lang="en-CA" dirty="0" err="1" smtClean="0"/>
              <a:t>Wikihood</a:t>
            </a:r>
            <a:endParaRPr lang="en-CA" dirty="0" smtClean="0"/>
          </a:p>
        </p:txBody>
      </p:sp>
    </p:spTree>
    <p:extLst>
      <p:ext uri="{BB962C8B-B14F-4D97-AF65-F5344CB8AC3E}">
        <p14:creationId xmlns:p14="http://schemas.microsoft.com/office/powerpoint/2010/main" val="187692401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Home Pro</a:t>
            </a:r>
            <a:endParaRPr lang="en-CA" dirty="0"/>
          </a:p>
        </p:txBody>
      </p:sp>
      <p:sp>
        <p:nvSpPr>
          <p:cNvPr id="3" name="Content Placeholder 2"/>
          <p:cNvSpPr>
            <a:spLocks noGrp="1"/>
          </p:cNvSpPr>
          <p:nvPr>
            <p:ph idx="1"/>
          </p:nvPr>
        </p:nvSpPr>
        <p:spPr/>
        <p:txBody>
          <a:bodyPr/>
          <a:lstStyle/>
          <a:p>
            <a:r>
              <a:rPr lang="en-US" dirty="0" smtClean="0"/>
              <a:t>Over 30,000 Real Estate professionals served</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03" t="14815" r="6816" b="3968"/>
          <a:stretch/>
        </p:blipFill>
        <p:spPr bwMode="auto">
          <a:xfrm>
            <a:off x="1920240" y="2185417"/>
            <a:ext cx="5346701" cy="391058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728614"/>
      </p:ext>
    </p:extLst>
  </p:cSld>
  <p:clrMapOvr>
    <a:masterClrMapping/>
  </p:clrMapOvr>
  <p:transition spd="slow">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Walk Score</a:t>
            </a:r>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5901911" cy="42871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14190"/>
      </p:ext>
    </p:extLst>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4"/>
          <p:cNvSpPr>
            <a:spLocks noGrp="1"/>
          </p:cNvSpPr>
          <p:nvPr>
            <p:ph type="title"/>
          </p:nvPr>
        </p:nvSpPr>
        <p:spPr>
          <a:xfrm>
            <a:off x="2133600" y="228600"/>
            <a:ext cx="6938962" cy="1143000"/>
          </a:xfrm>
        </p:spPr>
        <p:txBody>
          <a:bodyPr/>
          <a:lstStyle/>
          <a:p>
            <a:pPr eaLnBrk="1" hangingPunct="1"/>
            <a:r>
              <a:rPr lang="en-US" dirty="0" smtClean="0">
                <a:latin typeface="Rockwell"/>
              </a:rPr>
              <a:t>Goals of This Session</a:t>
            </a:r>
            <a:br>
              <a:rPr lang="en-US" dirty="0" smtClean="0">
                <a:latin typeface="Rockwell"/>
              </a:rPr>
            </a:br>
            <a:r>
              <a:rPr sz="2000" i="1" dirty="0" smtClean="0">
                <a:latin typeface="Rockwell"/>
              </a:rPr>
              <a:t>At the end of this session, you’ll have the tools to:  </a:t>
            </a:r>
          </a:p>
        </p:txBody>
      </p:sp>
      <p:sp>
        <p:nvSpPr>
          <p:cNvPr id="5" name="Content Placeholder 8"/>
          <p:cNvSpPr>
            <a:spLocks noGrp="1"/>
          </p:cNvSpPr>
          <p:nvPr>
            <p:ph idx="1"/>
          </p:nvPr>
        </p:nvSpPr>
        <p:spPr/>
        <p:txBody>
          <a:bodyPr/>
          <a:lstStyle/>
          <a:p>
            <a:pPr marL="342900" indent="-342900" eaLnBrk="1" hangingPunct="1"/>
            <a:r>
              <a:rPr lang="en-US" dirty="0"/>
              <a:t>Organize a successful </a:t>
            </a:r>
            <a:r>
              <a:rPr lang="en-US" dirty="0" smtClean="0"/>
              <a:t>Open </a:t>
            </a:r>
            <a:r>
              <a:rPr lang="en-US" dirty="0"/>
              <a:t>H</a:t>
            </a:r>
            <a:r>
              <a:rPr lang="en-US" dirty="0" smtClean="0"/>
              <a:t>ouse </a:t>
            </a:r>
            <a:endParaRPr lang="en-US" dirty="0"/>
          </a:p>
          <a:p>
            <a:pPr marL="342900" indent="-342900" eaLnBrk="1" hangingPunct="1"/>
            <a:r>
              <a:rPr lang="en-US" dirty="0"/>
              <a:t>Ask questions to qualify buyers in an </a:t>
            </a:r>
            <a:r>
              <a:rPr lang="en-US" dirty="0" smtClean="0"/>
              <a:t>Open </a:t>
            </a:r>
            <a:r>
              <a:rPr lang="en-US" dirty="0"/>
              <a:t>H</a:t>
            </a:r>
            <a:r>
              <a:rPr lang="en-US" dirty="0" smtClean="0"/>
              <a:t>ouse</a:t>
            </a:r>
            <a:endParaRPr lang="en-US" dirty="0"/>
          </a:p>
          <a:p>
            <a:pPr marL="342900" indent="-342900" eaLnBrk="1" hangingPunct="1"/>
            <a:r>
              <a:rPr lang="en-US" dirty="0"/>
              <a:t>Get an appointment from an </a:t>
            </a:r>
            <a:r>
              <a:rPr lang="en-US" dirty="0" smtClean="0"/>
              <a:t>Open </a:t>
            </a:r>
            <a:r>
              <a:rPr lang="en-US" dirty="0"/>
              <a:t>H</a:t>
            </a:r>
            <a:r>
              <a:rPr lang="en-US" dirty="0" smtClean="0"/>
              <a:t>ouse </a:t>
            </a:r>
            <a:endParaRPr lang="en-US" dirty="0"/>
          </a:p>
          <a:p>
            <a:pPr marL="342900" indent="-342900" eaLnBrk="1" hangingPunct="1"/>
            <a:r>
              <a:rPr lang="en-US" dirty="0"/>
              <a:t>Handle common objections in </a:t>
            </a:r>
            <a:r>
              <a:rPr lang="en-US" dirty="0" smtClean="0"/>
              <a:t>Open Houses </a:t>
            </a:r>
            <a:endParaRPr lang="en-US" dirty="0"/>
          </a:p>
          <a:p>
            <a:pPr marL="342900" indent="-342900" eaLnBrk="1" hangingPunct="1"/>
            <a:r>
              <a:rPr lang="en-US" dirty="0"/>
              <a:t>Apply a new pro-active lead generating </a:t>
            </a:r>
            <a:r>
              <a:rPr lang="en-US" dirty="0" smtClean="0"/>
              <a:t>method</a:t>
            </a:r>
          </a:p>
          <a:p>
            <a:pPr marL="342900" indent="-342900" eaLnBrk="1" hangingPunct="1"/>
            <a:r>
              <a:rPr lang="en-US" dirty="0" smtClean="0"/>
              <a:t>Convert </a:t>
            </a:r>
            <a:r>
              <a:rPr lang="en-US" dirty="0"/>
              <a:t>for-sale-by-owners to listings  </a:t>
            </a:r>
            <a:r>
              <a:rPr lang="en-US" sz="1800" dirty="0" smtClean="0"/>
              <a:t> </a:t>
            </a:r>
          </a:p>
          <a:p>
            <a:pPr marL="342900" indent="-342900" eaLnBrk="1" hangingPunct="1">
              <a:buFontTx/>
              <a:buNone/>
            </a:pPr>
            <a:endParaRPr lang="en-US" dirty="0" smtClean="0"/>
          </a:p>
        </p:txBody>
      </p:sp>
      <p:sp>
        <p:nvSpPr>
          <p:cNvPr id="8195" name="Text Box 4"/>
          <p:cNvSpPr txBox="1">
            <a:spLocks noChangeArrowheads="1"/>
          </p:cNvSpPr>
          <p:nvPr/>
        </p:nvSpPr>
        <p:spPr bwMode="auto">
          <a:xfrm>
            <a:off x="8229600" y="5791200"/>
            <a:ext cx="609600" cy="366713"/>
          </a:xfrm>
          <a:prstGeom prst="rect">
            <a:avLst/>
          </a:prstGeom>
          <a:noFill/>
          <a:ln w="9525">
            <a:noFill/>
            <a:miter lim="800000"/>
            <a:headEnd/>
            <a:tailEnd/>
          </a:ln>
        </p:spPr>
        <p:txBody>
          <a:bodyPr>
            <a:spAutoFit/>
          </a:bodyPr>
          <a:lstStyle/>
          <a:p>
            <a:pPr>
              <a:spcBef>
                <a:spcPct val="50000"/>
              </a:spcBef>
            </a:pPr>
            <a:endParaRPr lang="en-US"/>
          </a:p>
        </p:txBody>
      </p:sp>
      <p:sp>
        <p:nvSpPr>
          <p:cNvPr id="8196" name="Text Box 5"/>
          <p:cNvSpPr txBox="1">
            <a:spLocks noChangeArrowheads="1"/>
          </p:cNvSpPr>
          <p:nvPr/>
        </p:nvSpPr>
        <p:spPr bwMode="auto">
          <a:xfrm>
            <a:off x="8382000" y="5867400"/>
            <a:ext cx="533400" cy="366713"/>
          </a:xfrm>
          <a:prstGeom prst="rect">
            <a:avLst/>
          </a:prstGeom>
          <a:noFill/>
          <a:ln w="9525">
            <a:noFill/>
            <a:miter lim="800000"/>
            <a:headEnd/>
            <a:tailEnd/>
          </a:ln>
        </p:spPr>
        <p:txBody>
          <a:bodyPr>
            <a:spAutoFit/>
          </a:bodyPr>
          <a:lstStyle/>
          <a:p>
            <a:pPr>
              <a:spcBef>
                <a:spcPct val="50000"/>
              </a:spcBef>
            </a:pPr>
            <a:endParaRPr lang="en-US"/>
          </a:p>
        </p:txBody>
      </p:sp>
    </p:spTree>
    <p:extLst>
      <p:ext uri="{BB962C8B-B14F-4D97-AF65-F5344CB8AC3E}">
        <p14:creationId xmlns:p14="http://schemas.microsoft.com/office/powerpoint/2010/main" val="7349034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AroundMe</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197" y="1600200"/>
            <a:ext cx="5755403" cy="4419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646667"/>
      </p:ext>
    </p:extLst>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Wikihood</a:t>
            </a:r>
            <a:endParaRPr lang="en-CA"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460" y="1676400"/>
            <a:ext cx="3408999" cy="4419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95" b="96337" l="5634" r="91197"/>
                    </a14:imgEffect>
                  </a14:imgLayer>
                </a14:imgProps>
              </a:ext>
              <a:ext uri="{28A0092B-C50C-407E-A947-70E740481C1C}">
                <a14:useLocalDpi xmlns:a14="http://schemas.microsoft.com/office/drawing/2010/main" val="0"/>
              </a:ext>
            </a:extLst>
          </a:blip>
          <a:srcRect/>
          <a:stretch>
            <a:fillRect/>
          </a:stretch>
        </p:blipFill>
        <p:spPr bwMode="auto">
          <a:xfrm>
            <a:off x="990600" y="1524000"/>
            <a:ext cx="27051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595047"/>
      </p:ext>
    </p:extLst>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pPr eaLnBrk="1" hangingPunct="1"/>
            <a:r>
              <a:rPr dirty="0" smtClean="0"/>
              <a:t>Another </a:t>
            </a:r>
            <a:r>
              <a:rPr lang="en-US" dirty="0" smtClean="0"/>
              <a:t>Lead Generating Method For Sale By Owner (</a:t>
            </a:r>
            <a:r>
              <a:rPr dirty="0" smtClean="0"/>
              <a:t>FSBO)</a:t>
            </a:r>
          </a:p>
        </p:txBody>
      </p:sp>
      <p:sp>
        <p:nvSpPr>
          <p:cNvPr id="5" name="Content Placeholder 8"/>
          <p:cNvSpPr>
            <a:spLocks noGrp="1"/>
          </p:cNvSpPr>
          <p:nvPr>
            <p:ph idx="1"/>
          </p:nvPr>
        </p:nvSpPr>
        <p:spPr>
          <a:xfrm>
            <a:off x="3657600" y="1600200"/>
            <a:ext cx="5486400" cy="4800600"/>
          </a:xfrm>
        </p:spPr>
        <p:txBody>
          <a:bodyPr/>
          <a:lstStyle/>
          <a:p>
            <a:pPr marL="0" indent="0" eaLnBrk="1" hangingPunct="1">
              <a:spcAft>
                <a:spcPts val="600"/>
              </a:spcAft>
              <a:buNone/>
            </a:pPr>
            <a:r>
              <a:rPr lang="en-US" sz="3200" b="1" dirty="0" smtClean="0">
                <a:solidFill>
                  <a:srgbClr val="008000"/>
                </a:solidFill>
              </a:rPr>
              <a:t>+</a:t>
            </a:r>
            <a:r>
              <a:rPr lang="en-US" sz="2400" dirty="0" smtClean="0"/>
              <a:t>  </a:t>
            </a:r>
            <a:r>
              <a:rPr lang="en-US" dirty="0" smtClean="0"/>
              <a:t>Want to sell</a:t>
            </a:r>
          </a:p>
          <a:p>
            <a:pPr marL="0" indent="0" eaLnBrk="1" hangingPunct="1">
              <a:spcAft>
                <a:spcPts val="600"/>
              </a:spcAft>
              <a:buNone/>
            </a:pPr>
            <a:r>
              <a:rPr lang="en-US" sz="3200" b="1" dirty="0">
                <a:solidFill>
                  <a:srgbClr val="008000"/>
                </a:solidFill>
              </a:rPr>
              <a:t>-</a:t>
            </a:r>
            <a:r>
              <a:rPr lang="en-US" dirty="0" smtClean="0"/>
              <a:t>  Want to keep the commission</a:t>
            </a:r>
          </a:p>
          <a:p>
            <a:pPr marL="0" indent="0" eaLnBrk="1" hangingPunct="1">
              <a:spcAft>
                <a:spcPts val="600"/>
              </a:spcAft>
              <a:buNone/>
            </a:pPr>
            <a:r>
              <a:rPr lang="en-US" sz="3200" b="1" dirty="0">
                <a:solidFill>
                  <a:srgbClr val="008000"/>
                </a:solidFill>
              </a:rPr>
              <a:t>-</a:t>
            </a:r>
            <a:r>
              <a:rPr lang="en-US" dirty="0" smtClean="0"/>
              <a:t>  May have had a bad experience</a:t>
            </a:r>
            <a:br>
              <a:rPr lang="en-US" dirty="0" smtClean="0"/>
            </a:br>
            <a:r>
              <a:rPr lang="en-US" dirty="0" smtClean="0"/>
              <a:t>   with an agent</a:t>
            </a:r>
          </a:p>
          <a:p>
            <a:pPr marL="0" indent="0" eaLnBrk="1" hangingPunct="1">
              <a:spcAft>
                <a:spcPts val="600"/>
              </a:spcAft>
              <a:buNone/>
            </a:pPr>
            <a:r>
              <a:rPr lang="en-US" sz="3200" b="1" dirty="0">
                <a:solidFill>
                  <a:srgbClr val="008000"/>
                </a:solidFill>
              </a:rPr>
              <a:t>-</a:t>
            </a:r>
            <a:r>
              <a:rPr lang="en-US" dirty="0" smtClean="0"/>
              <a:t>  Agents tend to ‘beat up’ and</a:t>
            </a:r>
            <a:br>
              <a:rPr lang="en-US" dirty="0" smtClean="0"/>
            </a:br>
            <a:r>
              <a:rPr lang="en-US" dirty="0" smtClean="0"/>
              <a:t>   ‘berate’ the FSBO</a:t>
            </a:r>
          </a:p>
          <a:p>
            <a:pPr marL="342900" indent="-342900" eaLnBrk="1" hangingPunct="1">
              <a:spcAft>
                <a:spcPts val="600"/>
              </a:spcAft>
            </a:pPr>
            <a:r>
              <a:rPr lang="en-US" dirty="0" smtClean="0"/>
              <a:t>Requires a multi-visit, planned, consistent system </a:t>
            </a:r>
          </a:p>
        </p:txBody>
      </p:sp>
      <p:pic>
        <p:nvPicPr>
          <p:cNvPr id="22531" name="Picture 4" descr="sold not sold"/>
          <p:cNvPicPr>
            <a:picLocks noChangeAspect="1" noChangeArrowheads="1"/>
          </p:cNvPicPr>
          <p:nvPr/>
        </p:nvPicPr>
        <p:blipFill>
          <a:blip r:embed="rId2"/>
          <a:srcRect/>
          <a:stretch>
            <a:fillRect/>
          </a:stretch>
        </p:blipFill>
        <p:spPr bwMode="auto">
          <a:xfrm>
            <a:off x="354724" y="2514600"/>
            <a:ext cx="2340103" cy="36576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95151744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a:xfrm>
            <a:off x="2286000" y="52388"/>
            <a:ext cx="6781800" cy="1143000"/>
          </a:xfrm>
        </p:spPr>
        <p:txBody>
          <a:bodyPr/>
          <a:lstStyle/>
          <a:p>
            <a:pPr eaLnBrk="1" hangingPunct="1"/>
            <a:r>
              <a:rPr dirty="0" smtClean="0"/>
              <a:t>Characteristics of FSBOs</a:t>
            </a:r>
          </a:p>
        </p:txBody>
      </p:sp>
      <p:sp>
        <p:nvSpPr>
          <p:cNvPr id="23554" name="Rectangle 3"/>
          <p:cNvSpPr>
            <a:spLocks noGrp="1"/>
          </p:cNvSpPr>
          <p:nvPr>
            <p:ph type="body" idx="4294967295"/>
          </p:nvPr>
        </p:nvSpPr>
        <p:spPr>
          <a:xfrm>
            <a:off x="228600" y="1143000"/>
            <a:ext cx="8686800" cy="5334000"/>
          </a:xfrm>
        </p:spPr>
        <p:txBody>
          <a:bodyPr/>
          <a:lstStyle/>
          <a:p>
            <a:pPr eaLnBrk="1" hangingPunct="1"/>
            <a:r>
              <a:rPr lang="en-US" sz="2400" dirty="0" smtClean="0"/>
              <a:t>10% sold their own homes in 2014, vs. 14% in 2003</a:t>
            </a:r>
          </a:p>
          <a:p>
            <a:pPr eaLnBrk="1" hangingPunct="1"/>
            <a:r>
              <a:rPr lang="en-US" sz="2400" dirty="0" smtClean="0"/>
              <a:t>Use of RE agents: 87% In 2014 from 82% in 2004</a:t>
            </a:r>
          </a:p>
          <a:p>
            <a:pPr eaLnBrk="1" hangingPunct="1"/>
            <a:r>
              <a:rPr lang="en-US" sz="2400" dirty="0" smtClean="0"/>
              <a:t>Have lower median incomes/more singles</a:t>
            </a:r>
          </a:p>
          <a:p>
            <a:pPr eaLnBrk="1" hangingPunct="1"/>
            <a:r>
              <a:rPr lang="en-US" sz="2400" dirty="0" smtClean="0"/>
              <a:t>In 40% of FSBO sales, the seller knew the buyer (!)</a:t>
            </a:r>
          </a:p>
          <a:p>
            <a:pPr eaLnBrk="1" hangingPunct="1"/>
            <a:r>
              <a:rPr lang="en-US" sz="2400" dirty="0" smtClean="0"/>
              <a:t>FSBOs have a lower median sales price</a:t>
            </a:r>
          </a:p>
          <a:p>
            <a:pPr eaLnBrk="1" hangingPunct="1"/>
            <a:r>
              <a:rPr lang="en-US" sz="2400" dirty="0" smtClean="0"/>
              <a:t>More than ½ of FSBOs didn’t have urgent need to sell</a:t>
            </a:r>
          </a:p>
          <a:p>
            <a:pPr eaLnBrk="1" hangingPunct="1"/>
            <a:r>
              <a:rPr lang="en-US" sz="2400" dirty="0" smtClean="0"/>
              <a:t>40% of FSBOs used that method because they didn’t want to pay a commission</a:t>
            </a:r>
          </a:p>
          <a:p>
            <a:pPr eaLnBrk="1" hangingPunct="1"/>
            <a:r>
              <a:rPr lang="en-US" sz="2400" dirty="0" smtClean="0"/>
              <a:t>Attracting buyers was their most difficult task</a:t>
            </a:r>
          </a:p>
          <a:p>
            <a:pPr eaLnBrk="1" hangingPunct="1"/>
            <a:endParaRPr lang="en-US" sz="2400" dirty="0" smtClean="0"/>
          </a:p>
        </p:txBody>
      </p:sp>
    </p:spTree>
    <p:extLst>
      <p:ext uri="{BB962C8B-B14F-4D97-AF65-F5344CB8AC3E}">
        <p14:creationId xmlns:p14="http://schemas.microsoft.com/office/powerpoint/2010/main" val="1163325467"/>
      </p:ext>
    </p:extLst>
  </p:cSld>
  <p:clrMapOvr>
    <a:masterClrMapping/>
  </p:clrMapOvr>
  <p:transition spd="slow">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sz="3200" dirty="0" smtClean="0"/>
              <a:t>Three Steps to </a:t>
            </a:r>
            <a:r>
              <a:rPr sz="3200" dirty="0"/>
              <a:t>Convert FSBOs</a:t>
            </a:r>
          </a:p>
        </p:txBody>
      </p:sp>
      <p:sp>
        <p:nvSpPr>
          <p:cNvPr id="5" name="Content Placeholder 8"/>
          <p:cNvSpPr>
            <a:spLocks noGrp="1"/>
          </p:cNvSpPr>
          <p:nvPr>
            <p:ph idx="1"/>
          </p:nvPr>
        </p:nvSpPr>
        <p:spPr/>
        <p:txBody>
          <a:bodyPr/>
          <a:lstStyle/>
          <a:p>
            <a:pPr marL="457200" indent="-457200" eaLnBrk="1" hangingPunct="1">
              <a:spcAft>
                <a:spcPts val="0"/>
              </a:spcAft>
              <a:buFont typeface="+mj-lt"/>
              <a:buAutoNum type="arabicPeriod"/>
            </a:pPr>
            <a:r>
              <a:rPr lang="en-US" sz="2400" dirty="0" smtClean="0"/>
              <a:t> </a:t>
            </a:r>
            <a:r>
              <a:rPr lang="en-US" dirty="0" smtClean="0"/>
              <a:t>Exchange </a:t>
            </a:r>
            <a:r>
              <a:rPr lang="en-US" dirty="0"/>
              <a:t>value </a:t>
            </a:r>
          </a:p>
          <a:p>
            <a:pPr marL="514350" indent="-514350" eaLnBrk="1" hangingPunct="1">
              <a:spcAft>
                <a:spcPts val="0"/>
              </a:spcAft>
              <a:buFont typeface="+mj-lt"/>
              <a:buAutoNum type="arabicPeriod"/>
            </a:pPr>
            <a:r>
              <a:rPr lang="en-US" dirty="0" smtClean="0"/>
              <a:t>Find </a:t>
            </a:r>
            <a:r>
              <a:rPr lang="en-US" dirty="0"/>
              <a:t>a need/fear</a:t>
            </a:r>
          </a:p>
          <a:p>
            <a:pPr marL="514350" indent="-514350" eaLnBrk="1" hangingPunct="1">
              <a:spcAft>
                <a:spcPts val="0"/>
              </a:spcAft>
              <a:buFont typeface="+mj-lt"/>
              <a:buAutoNum type="arabicPeriod"/>
            </a:pPr>
            <a:r>
              <a:rPr lang="en-US" dirty="0"/>
              <a:t>Close </a:t>
            </a:r>
          </a:p>
          <a:p>
            <a:pPr marL="342900" indent="-342900" eaLnBrk="1" hangingPunct="1">
              <a:spcAft>
                <a:spcPts val="600"/>
              </a:spcAft>
              <a:buFont typeface="Calibri" pitchFamily="34" charset="0"/>
              <a:buAutoNum type="arabicPeriod"/>
            </a:pPr>
            <a:endParaRPr lang="en-US" dirty="0" smtClean="0"/>
          </a:p>
          <a:p>
            <a:pPr marL="342900" indent="-342900" eaLnBrk="1" hangingPunct="1">
              <a:spcAft>
                <a:spcPts val="600"/>
              </a:spcAft>
              <a:buFontTx/>
              <a:buNone/>
            </a:pPr>
            <a:r>
              <a:rPr lang="en-US" sz="1600" dirty="0" smtClean="0"/>
              <a:t>This document is available to you</a:t>
            </a:r>
          </a:p>
          <a:p>
            <a:pPr marL="342900" indent="-342900" eaLnBrk="1" hangingPunct="1">
              <a:spcAft>
                <a:spcPts val="600"/>
              </a:spcAft>
              <a:buFont typeface="Calibri" pitchFamily="34" charset="0"/>
              <a:buAutoNum type="arabicPeriod"/>
            </a:pPr>
            <a:endParaRPr lang="en-US" dirty="0" smtClean="0"/>
          </a:p>
        </p:txBody>
      </p:sp>
      <p:pic>
        <p:nvPicPr>
          <p:cNvPr id="4" name="Picture 6" descr="FSBOs getting past the first 30 seconds"/>
          <p:cNvPicPr>
            <a:picLocks noChangeAspect="1" noChangeArrowheads="1"/>
          </p:cNvPicPr>
          <p:nvPr/>
        </p:nvPicPr>
        <p:blipFill>
          <a:blip r:embed="rId2"/>
          <a:srcRect/>
          <a:stretch>
            <a:fillRect/>
          </a:stretch>
        </p:blipFill>
        <p:spPr bwMode="auto">
          <a:xfrm>
            <a:off x="4495800" y="1600200"/>
            <a:ext cx="3421062" cy="4724400"/>
          </a:xfrm>
          <a:prstGeom prst="rect">
            <a:avLst/>
          </a:prstGeom>
          <a:noFill/>
          <a:ln w="9525">
            <a:solidFill>
              <a:srgbClr val="000000"/>
            </a:solidFill>
            <a:miter lim="800000"/>
            <a:headEnd/>
            <a:tailEnd/>
          </a:ln>
          <a:effectLst>
            <a:outerShdw dist="139700" dir="2700000" algn="tl" rotWithShape="0">
              <a:srgbClr val="333333">
                <a:alpha val="64999"/>
              </a:srgbClr>
            </a:outerShdw>
          </a:effectLst>
        </p:spPr>
      </p:pic>
    </p:spTree>
    <p:extLst>
      <p:ext uri="{BB962C8B-B14F-4D97-AF65-F5344CB8AC3E}">
        <p14:creationId xmlns:p14="http://schemas.microsoft.com/office/powerpoint/2010/main" val="251998866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a:xfrm>
            <a:off x="2130552" y="228600"/>
            <a:ext cx="7013448" cy="1143000"/>
          </a:xfrm>
        </p:spPr>
        <p:txBody>
          <a:bodyPr>
            <a:normAutofit/>
          </a:bodyPr>
          <a:lstStyle/>
          <a:p>
            <a:pPr eaLnBrk="1" hangingPunct="1"/>
            <a:r>
              <a:rPr sz="3200" dirty="0" smtClean="0"/>
              <a:t>Another Method to Reach FSBOs</a:t>
            </a:r>
          </a:p>
        </p:txBody>
      </p:sp>
      <p:sp>
        <p:nvSpPr>
          <p:cNvPr id="26626" name="Content Placeholder 8"/>
          <p:cNvSpPr>
            <a:spLocks noGrp="1"/>
          </p:cNvSpPr>
          <p:nvPr>
            <p:ph idx="1"/>
          </p:nvPr>
        </p:nvSpPr>
        <p:spPr>
          <a:xfrm>
            <a:off x="457200" y="1600200"/>
            <a:ext cx="4572000" cy="4800600"/>
          </a:xfrm>
        </p:spPr>
        <p:txBody>
          <a:bodyPr/>
          <a:lstStyle/>
          <a:p>
            <a:pPr marL="342900" indent="-342900" eaLnBrk="1" hangingPunct="1">
              <a:spcAft>
                <a:spcPts val="0"/>
              </a:spcAft>
            </a:pPr>
            <a:r>
              <a:rPr lang="en-US" dirty="0" smtClean="0"/>
              <a:t>FSBOs </a:t>
            </a:r>
            <a:r>
              <a:rPr lang="en-US" dirty="0"/>
              <a:t>do something in 6 weeks – sell, list or take off market</a:t>
            </a:r>
          </a:p>
          <a:p>
            <a:pPr marL="342900" indent="-342900" eaLnBrk="1" hangingPunct="1">
              <a:spcAft>
                <a:spcPts val="0"/>
              </a:spcAft>
            </a:pPr>
            <a:r>
              <a:rPr lang="en-US" dirty="0" smtClean="0"/>
              <a:t>This is a low-key method to prove you are trustworthy and consistent</a:t>
            </a:r>
          </a:p>
          <a:p>
            <a:pPr marL="342900" indent="-342900" eaLnBrk="1" hangingPunct="1">
              <a:spcAft>
                <a:spcPts val="0"/>
              </a:spcAft>
            </a:pPr>
            <a:r>
              <a:rPr lang="en-US" dirty="0" smtClean="0"/>
              <a:t>Go back each week; bring something of value </a:t>
            </a:r>
          </a:p>
          <a:p>
            <a:pPr marL="342900" indent="-342900" eaLnBrk="1" hangingPunct="1">
              <a:spcAft>
                <a:spcPts val="0"/>
              </a:spcAft>
            </a:pPr>
            <a:r>
              <a:rPr lang="en-US" dirty="0" smtClean="0"/>
              <a:t>Do your presentation</a:t>
            </a:r>
          </a:p>
          <a:p>
            <a:pPr marL="342900" indent="-342900" eaLnBrk="1" hangingPunct="1">
              <a:spcAft>
                <a:spcPts val="600"/>
              </a:spcAft>
              <a:buFontTx/>
              <a:buNone/>
            </a:pPr>
            <a:r>
              <a:rPr lang="en-US" sz="1800" dirty="0" smtClean="0"/>
              <a:t>This document is available to you</a:t>
            </a:r>
          </a:p>
        </p:txBody>
      </p:sp>
      <p:pic>
        <p:nvPicPr>
          <p:cNvPr id="26627" name="Picture 5" descr="FSBO2.jpg"/>
          <p:cNvPicPr>
            <a:picLocks noChangeAspect="1"/>
          </p:cNvPicPr>
          <p:nvPr/>
        </p:nvPicPr>
        <p:blipFill>
          <a:blip r:embed="rId2"/>
          <a:srcRect/>
          <a:stretch>
            <a:fillRect/>
          </a:stretch>
        </p:blipFill>
        <p:spPr bwMode="auto">
          <a:xfrm>
            <a:off x="5316537" y="1295400"/>
            <a:ext cx="3446463" cy="49657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86468904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p:cNvSpPr txBox="1">
            <a:spLocks/>
          </p:cNvSpPr>
          <p:nvPr/>
        </p:nvSpPr>
        <p:spPr bwMode="auto">
          <a:xfrm>
            <a:off x="4495800" y="1447800"/>
            <a:ext cx="4546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96875" indent="-396875" algn="l" rtl="0" eaLnBrk="0" fontAlgn="base" hangingPunct="0">
              <a:lnSpc>
                <a:spcPts val="3100"/>
              </a:lnSpc>
              <a:spcBef>
                <a:spcPts val="1800"/>
              </a:spcBef>
              <a:spcAft>
                <a:spcPct val="0"/>
              </a:spcAft>
              <a:buBlip>
                <a:blip r:embed="rId2"/>
              </a:buBlip>
              <a:defRPr sz="2800" kern="1200">
                <a:solidFill>
                  <a:schemeClr val="accent2"/>
                </a:solidFill>
                <a:latin typeface="+mn-lt"/>
                <a:ea typeface="+mn-ea"/>
                <a:cs typeface="+mn-cs"/>
              </a:defRPr>
            </a:lvl1pPr>
            <a:lvl2pPr marL="914400" indent="-341313" algn="l" rtl="0" eaLnBrk="0" fontAlgn="base" hangingPunct="0">
              <a:lnSpc>
                <a:spcPts val="2600"/>
              </a:lnSpc>
              <a:spcBef>
                <a:spcPts val="1200"/>
              </a:spcBef>
              <a:spcAft>
                <a:spcPct val="0"/>
              </a:spcAft>
              <a:buClr>
                <a:schemeClr val="tx1"/>
              </a:buClr>
              <a:buFont typeface="Wingdings" pitchFamily="2" charset="2"/>
              <a:buChar char="§"/>
              <a:defRPr sz="2400" kern="1200">
                <a:solidFill>
                  <a:schemeClr val="accent2"/>
                </a:solidFill>
                <a:latin typeface="+mn-lt"/>
                <a:ea typeface="+mn-ea"/>
                <a:cs typeface="+mn-cs"/>
              </a:defRPr>
            </a:lvl2pPr>
            <a:lvl3pPr marL="1376363" indent="-287338" algn="l" rtl="0" eaLnBrk="0" fontAlgn="base" hangingPunct="0">
              <a:lnSpc>
                <a:spcPts val="2200"/>
              </a:lnSpc>
              <a:spcBef>
                <a:spcPts val="1200"/>
              </a:spcBef>
              <a:spcAft>
                <a:spcPct val="0"/>
              </a:spcAft>
              <a:buClr>
                <a:schemeClr val="tx1"/>
              </a:buClr>
              <a:buFont typeface="Arial" charset="0"/>
              <a:buChar char="•"/>
              <a:defRPr sz="2000" kern="1200">
                <a:solidFill>
                  <a:schemeClr val="accent2"/>
                </a:solidFill>
                <a:latin typeface="+mn-lt"/>
                <a:ea typeface="+mn-ea"/>
                <a:cs typeface="+mn-cs"/>
              </a:defRPr>
            </a:lvl3pPr>
            <a:lvl4pPr marL="1884363" indent="-285750" algn="l" rtl="0" eaLnBrk="0" fontAlgn="base" hangingPunct="0">
              <a:lnSpc>
                <a:spcPts val="2000"/>
              </a:lnSpc>
              <a:spcBef>
                <a:spcPts val="600"/>
              </a:spcBef>
              <a:spcAft>
                <a:spcPct val="0"/>
              </a:spcAft>
              <a:buClr>
                <a:schemeClr val="accent1"/>
              </a:buClr>
              <a:buFont typeface="Arial" charset="0"/>
              <a:buChar char="–"/>
              <a:defRPr kern="1200">
                <a:solidFill>
                  <a:schemeClr val="accent2"/>
                </a:solidFill>
                <a:latin typeface="+mn-lt"/>
                <a:ea typeface="+mn-ea"/>
                <a:cs typeface="+mn-cs"/>
              </a:defRPr>
            </a:lvl4pPr>
            <a:lvl5pPr marL="2346325" indent="-287338" algn="l" rtl="0" eaLnBrk="0" fontAlgn="base" hangingPunct="0">
              <a:spcBef>
                <a:spcPct val="20000"/>
              </a:spcBef>
              <a:spcAft>
                <a:spcPct val="0"/>
              </a:spcAft>
              <a:buClr>
                <a:schemeClr val="accent1"/>
              </a:buClr>
              <a:buFont typeface="Arial" charset="0"/>
              <a:buChar char="»"/>
              <a:defRPr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eaLnBrk="1" hangingPunct="1">
              <a:buFontTx/>
              <a:buNone/>
            </a:pPr>
            <a:r>
              <a:rPr lang="en-US" i="1" dirty="0" smtClean="0"/>
              <a:t> In Business Support Activities: </a:t>
            </a:r>
          </a:p>
          <a:p>
            <a:pPr marL="342900" indent="-342900" eaLnBrk="1" hangingPunct="1"/>
            <a:r>
              <a:rPr lang="en-US" dirty="0"/>
              <a:t>Implemented business start-up plan</a:t>
            </a:r>
          </a:p>
          <a:p>
            <a:pPr marL="342900" indent="-342900" eaLnBrk="1" hangingPunct="1"/>
            <a:r>
              <a:rPr lang="en-US" dirty="0"/>
              <a:t>Practiced six lead generating methods </a:t>
            </a:r>
          </a:p>
        </p:txBody>
      </p:sp>
      <p:sp>
        <p:nvSpPr>
          <p:cNvPr id="27649" name="Title 4"/>
          <p:cNvSpPr>
            <a:spLocks noGrp="1"/>
          </p:cNvSpPr>
          <p:nvPr>
            <p:ph type="title"/>
          </p:nvPr>
        </p:nvSpPr>
        <p:spPr/>
        <p:txBody>
          <a:bodyPr>
            <a:normAutofit/>
          </a:bodyPr>
          <a:lstStyle/>
          <a:p>
            <a:pPr eaLnBrk="1" hangingPunct="1"/>
            <a:r>
              <a:rPr sz="3200" dirty="0" smtClean="0"/>
              <a:t>What You’ve Accomplished So Far</a:t>
            </a:r>
          </a:p>
        </p:txBody>
      </p:sp>
      <p:sp>
        <p:nvSpPr>
          <p:cNvPr id="27651" name="Content Placeholder 8"/>
          <p:cNvSpPr>
            <a:spLocks noGrp="1"/>
          </p:cNvSpPr>
          <p:nvPr>
            <p:ph idx="1"/>
          </p:nvPr>
        </p:nvSpPr>
        <p:spPr>
          <a:xfrm>
            <a:off x="457200" y="1447800"/>
            <a:ext cx="4114800" cy="4800600"/>
          </a:xfrm>
        </p:spPr>
        <p:txBody>
          <a:bodyPr/>
          <a:lstStyle/>
          <a:p>
            <a:pPr marL="342900" indent="-342900" eaLnBrk="1" hangingPunct="1">
              <a:buFontTx/>
              <a:buNone/>
            </a:pPr>
            <a:r>
              <a:rPr lang="en-US" i="1" dirty="0" smtClean="0"/>
              <a:t> In Lead Generation: </a:t>
            </a:r>
          </a:p>
          <a:p>
            <a:pPr marL="342900" indent="-342900" eaLnBrk="1" hangingPunct="1"/>
            <a:r>
              <a:rPr lang="en-US" dirty="0" smtClean="0"/>
              <a:t>Called on people you know</a:t>
            </a:r>
          </a:p>
          <a:p>
            <a:pPr marL="342900" indent="-342900" eaLnBrk="1" hangingPunct="1"/>
            <a:r>
              <a:rPr lang="en-US" dirty="0" smtClean="0"/>
              <a:t>Circle prospected</a:t>
            </a:r>
          </a:p>
          <a:p>
            <a:pPr marL="342900" indent="-342900" eaLnBrk="1" hangingPunct="1"/>
            <a:r>
              <a:rPr lang="en-US" dirty="0" smtClean="0"/>
              <a:t>Followed up on </a:t>
            </a:r>
            <a:br>
              <a:rPr lang="en-US" dirty="0" smtClean="0"/>
            </a:br>
            <a:r>
              <a:rPr lang="en-US" dirty="0" smtClean="0"/>
              <a:t>Internet leads</a:t>
            </a:r>
          </a:p>
          <a:p>
            <a:pPr marL="342900" indent="-342900" eaLnBrk="1" hangingPunct="1"/>
            <a:r>
              <a:rPr lang="en-US" dirty="0" smtClean="0"/>
              <a:t>Called on expired listings</a:t>
            </a:r>
          </a:p>
          <a:p>
            <a:pPr marL="342900" indent="-342900" eaLnBrk="1" hangingPunct="1"/>
            <a:r>
              <a:rPr lang="en-US" dirty="0" smtClean="0"/>
              <a:t>Held an Open House</a:t>
            </a:r>
          </a:p>
          <a:p>
            <a:pPr marL="342900" indent="-342900" eaLnBrk="1" hangingPunct="1"/>
            <a:r>
              <a:rPr lang="en-US" dirty="0" smtClean="0"/>
              <a:t>Called on FSBOs </a:t>
            </a:r>
          </a:p>
        </p:txBody>
      </p:sp>
      <p:pic>
        <p:nvPicPr>
          <p:cNvPr id="2" name="Picture 3" descr="on_phone.jpg"/>
          <p:cNvPicPr>
            <a:picLocks noChangeAspect="1"/>
          </p:cNvPicPr>
          <p:nvPr/>
        </p:nvPicPr>
        <p:blipFill>
          <a:blip r:embed="rId3"/>
          <a:srcRect/>
          <a:stretch>
            <a:fillRect/>
          </a:stretch>
        </p:blipFill>
        <p:spPr bwMode="auto">
          <a:xfrm>
            <a:off x="5105400" y="4114800"/>
            <a:ext cx="2584268" cy="22860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6549473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 calcmode="lin" valueType="num">
                                      <p:cBhvr additive="base">
                                        <p:cTn id="17"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 calcmode="lin" valueType="num">
                                      <p:cBhvr additive="base">
                                        <p:cTn id="21"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65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27651">
                                            <p:txEl>
                                              <p:pRg st="5" end="5"/>
                                            </p:txEl>
                                          </p:spTgt>
                                        </p:tgtEl>
                                        <p:attrNameLst>
                                          <p:attrName>style.visibility</p:attrName>
                                        </p:attrNameLst>
                                      </p:cBhvr>
                                      <p:to>
                                        <p:strVal val="visible"/>
                                      </p:to>
                                    </p:set>
                                    <p:anim calcmode="lin" valueType="num">
                                      <p:cBhvr additive="base">
                                        <p:cTn id="29"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65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grpId="0" nodeType="withEffect">
                                  <p:stCondLst>
                                    <p:cond delay="0"/>
                                  </p:stCondLst>
                                  <p:childTnLst>
                                    <p:set>
                                      <p:cBhvr>
                                        <p:cTn id="32" dur="1" fill="hold">
                                          <p:stCondLst>
                                            <p:cond delay="0"/>
                                          </p:stCondLst>
                                        </p:cTn>
                                        <p:tgtEl>
                                          <p:spTgt spid="27651">
                                            <p:txEl>
                                              <p:pRg st="6" end="6"/>
                                            </p:txEl>
                                          </p:spTgt>
                                        </p:tgtEl>
                                        <p:attrNameLst>
                                          <p:attrName>style.visibility</p:attrName>
                                        </p:attrNameLst>
                                      </p:cBhvr>
                                      <p:to>
                                        <p:strVal val="visible"/>
                                      </p:to>
                                    </p:set>
                                    <p:anim calcmode="lin" valueType="num">
                                      <p:cBhvr additive="base">
                                        <p:cTn id="3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accel="50000" decel="5000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accel="50000" decel="50000" fill="hold" grpId="0"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additive="base">
                                        <p:cTn id="4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7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p:cNvSpPr txBox="1">
            <a:spLocks/>
          </p:cNvSpPr>
          <p:nvPr/>
        </p:nvSpPr>
        <p:spPr bwMode="auto">
          <a:xfrm>
            <a:off x="4724400" y="1447800"/>
            <a:ext cx="4318000" cy="240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96875" indent="-396875" algn="l" rtl="0" eaLnBrk="0" fontAlgn="base" hangingPunct="0">
              <a:lnSpc>
                <a:spcPts val="3100"/>
              </a:lnSpc>
              <a:spcBef>
                <a:spcPts val="1800"/>
              </a:spcBef>
              <a:spcAft>
                <a:spcPct val="0"/>
              </a:spcAft>
              <a:buBlip>
                <a:blip r:embed="rId2"/>
              </a:buBlip>
              <a:defRPr sz="2800" kern="1200">
                <a:solidFill>
                  <a:schemeClr val="accent2"/>
                </a:solidFill>
                <a:latin typeface="+mn-lt"/>
                <a:ea typeface="+mn-ea"/>
                <a:cs typeface="+mn-cs"/>
              </a:defRPr>
            </a:lvl1pPr>
            <a:lvl2pPr marL="914400" indent="-341313" algn="l" rtl="0" eaLnBrk="0" fontAlgn="base" hangingPunct="0">
              <a:lnSpc>
                <a:spcPts val="2600"/>
              </a:lnSpc>
              <a:spcBef>
                <a:spcPts val="1200"/>
              </a:spcBef>
              <a:spcAft>
                <a:spcPct val="0"/>
              </a:spcAft>
              <a:buClr>
                <a:schemeClr val="tx1"/>
              </a:buClr>
              <a:buFont typeface="Wingdings" pitchFamily="2" charset="2"/>
              <a:buChar char="§"/>
              <a:defRPr sz="2400" kern="1200">
                <a:solidFill>
                  <a:schemeClr val="accent2"/>
                </a:solidFill>
                <a:latin typeface="+mn-lt"/>
                <a:ea typeface="+mn-ea"/>
                <a:cs typeface="+mn-cs"/>
              </a:defRPr>
            </a:lvl2pPr>
            <a:lvl3pPr marL="1376363" indent="-287338" algn="l" rtl="0" eaLnBrk="0" fontAlgn="base" hangingPunct="0">
              <a:lnSpc>
                <a:spcPts val="2200"/>
              </a:lnSpc>
              <a:spcBef>
                <a:spcPts val="1200"/>
              </a:spcBef>
              <a:spcAft>
                <a:spcPct val="0"/>
              </a:spcAft>
              <a:buClr>
                <a:schemeClr val="tx1"/>
              </a:buClr>
              <a:buFont typeface="Arial" charset="0"/>
              <a:buChar char="•"/>
              <a:defRPr sz="2000" kern="1200">
                <a:solidFill>
                  <a:schemeClr val="accent2"/>
                </a:solidFill>
                <a:latin typeface="+mn-lt"/>
                <a:ea typeface="+mn-ea"/>
                <a:cs typeface="+mn-cs"/>
              </a:defRPr>
            </a:lvl3pPr>
            <a:lvl4pPr marL="1884363" indent="-285750" algn="l" rtl="0" eaLnBrk="0" fontAlgn="base" hangingPunct="0">
              <a:lnSpc>
                <a:spcPts val="2000"/>
              </a:lnSpc>
              <a:spcBef>
                <a:spcPts val="600"/>
              </a:spcBef>
              <a:spcAft>
                <a:spcPct val="0"/>
              </a:spcAft>
              <a:buClr>
                <a:schemeClr val="accent1"/>
              </a:buClr>
              <a:buFont typeface="Arial" charset="0"/>
              <a:buChar char="–"/>
              <a:defRPr kern="1200">
                <a:solidFill>
                  <a:schemeClr val="accent2"/>
                </a:solidFill>
                <a:latin typeface="+mn-lt"/>
                <a:ea typeface="+mn-ea"/>
                <a:cs typeface="+mn-cs"/>
              </a:defRPr>
            </a:lvl4pPr>
            <a:lvl5pPr marL="2346325" indent="-287338" algn="l" rtl="0" eaLnBrk="0" fontAlgn="base" hangingPunct="0">
              <a:spcBef>
                <a:spcPct val="20000"/>
              </a:spcBef>
              <a:spcAft>
                <a:spcPct val="0"/>
              </a:spcAft>
              <a:buClr>
                <a:schemeClr val="accent1"/>
              </a:buClr>
              <a:buFont typeface="Arial" charset="0"/>
              <a:buChar char="»"/>
              <a:defRPr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eaLnBrk="1" hangingPunct="1">
              <a:buFontTx/>
              <a:buNone/>
            </a:pPr>
            <a:r>
              <a:rPr lang="en-US" i="1" dirty="0" smtClean="0"/>
              <a:t> Packaging Systems: </a:t>
            </a:r>
          </a:p>
          <a:p>
            <a:pPr marL="342900" indent="-342900">
              <a:spcBef>
                <a:spcPts val="800"/>
              </a:spcBef>
            </a:pPr>
            <a:r>
              <a:rPr lang="en-US" dirty="0">
                <a:solidFill>
                  <a:srgbClr val="646464"/>
                </a:solidFill>
                <a:latin typeface="Calibri" pitchFamily="34" charset="0"/>
                <a:ea typeface="ＭＳ Ｐゴシック"/>
                <a:cs typeface="ＭＳ Ｐゴシック"/>
              </a:rPr>
              <a:t>Buyers’ Presentation </a:t>
            </a:r>
          </a:p>
          <a:p>
            <a:pPr marL="342900" indent="-342900">
              <a:spcBef>
                <a:spcPts val="800"/>
              </a:spcBef>
            </a:pPr>
            <a:r>
              <a:rPr lang="en-US" dirty="0">
                <a:solidFill>
                  <a:srgbClr val="646464"/>
                </a:solidFill>
                <a:latin typeface="Calibri" pitchFamily="34" charset="0"/>
                <a:ea typeface="ＭＳ Ｐゴシック"/>
                <a:cs typeface="ＭＳ Ｐゴシック"/>
              </a:rPr>
              <a:t>Sellers’ Presentation </a:t>
            </a:r>
          </a:p>
          <a:p>
            <a:pPr marL="342900" indent="-342900">
              <a:spcBef>
                <a:spcPts val="800"/>
              </a:spcBef>
            </a:pPr>
            <a:r>
              <a:rPr lang="en-US" dirty="0">
                <a:solidFill>
                  <a:srgbClr val="646464"/>
                </a:solidFill>
                <a:latin typeface="Calibri" pitchFamily="34" charset="0"/>
                <a:ea typeface="ＭＳ Ｐゴシック"/>
                <a:cs typeface="ＭＳ Ｐゴシック"/>
              </a:rPr>
              <a:t>Follow-up and </a:t>
            </a:r>
            <a:r>
              <a:rPr lang="en-US" dirty="0" smtClean="0">
                <a:solidFill>
                  <a:srgbClr val="646464"/>
                </a:solidFill>
                <a:latin typeface="Calibri" pitchFamily="34" charset="0"/>
                <a:ea typeface="ＭＳ Ｐゴシック"/>
                <a:cs typeface="ＭＳ Ｐゴシック"/>
              </a:rPr>
              <a:t>social </a:t>
            </a:r>
            <a:br>
              <a:rPr lang="en-US" dirty="0" smtClean="0">
                <a:solidFill>
                  <a:srgbClr val="646464"/>
                </a:solidFill>
                <a:latin typeface="Calibri" pitchFamily="34" charset="0"/>
                <a:ea typeface="ＭＳ Ｐゴシック"/>
                <a:cs typeface="ＭＳ Ｐゴシック"/>
              </a:rPr>
            </a:br>
            <a:r>
              <a:rPr lang="en-US" dirty="0" smtClean="0">
                <a:solidFill>
                  <a:srgbClr val="646464"/>
                </a:solidFill>
                <a:latin typeface="Calibri" pitchFamily="34" charset="0"/>
                <a:ea typeface="ＭＳ Ｐゴシック"/>
                <a:cs typeface="ＭＳ Ｐゴシック"/>
              </a:rPr>
              <a:t>media strategies</a:t>
            </a:r>
            <a:endParaRPr lang="en-US" dirty="0"/>
          </a:p>
        </p:txBody>
      </p:sp>
      <p:sp>
        <p:nvSpPr>
          <p:cNvPr id="27649" name="Title 4"/>
          <p:cNvSpPr>
            <a:spLocks noGrp="1"/>
          </p:cNvSpPr>
          <p:nvPr>
            <p:ph type="title"/>
          </p:nvPr>
        </p:nvSpPr>
        <p:spPr/>
        <p:txBody>
          <a:bodyPr>
            <a:normAutofit/>
          </a:bodyPr>
          <a:lstStyle/>
          <a:p>
            <a:pPr eaLnBrk="1" hangingPunct="1"/>
            <a:r>
              <a:rPr sz="3200" dirty="0" smtClean="0"/>
              <a:t>More Accomplishments</a:t>
            </a:r>
          </a:p>
        </p:txBody>
      </p:sp>
      <p:sp>
        <p:nvSpPr>
          <p:cNvPr id="27651" name="Content Placeholder 8"/>
          <p:cNvSpPr>
            <a:spLocks noGrp="1"/>
          </p:cNvSpPr>
          <p:nvPr>
            <p:ph idx="1"/>
          </p:nvPr>
        </p:nvSpPr>
        <p:spPr>
          <a:xfrm>
            <a:off x="457200" y="1447800"/>
            <a:ext cx="4343400" cy="4800600"/>
          </a:xfrm>
        </p:spPr>
        <p:txBody>
          <a:bodyPr/>
          <a:lstStyle/>
          <a:p>
            <a:pPr marL="342900" indent="-342900" eaLnBrk="1" hangingPunct="1">
              <a:buFontTx/>
              <a:buNone/>
            </a:pPr>
            <a:r>
              <a:rPr lang="en-US" i="1" dirty="0" smtClean="0"/>
              <a:t> In Sales Skills: </a:t>
            </a:r>
          </a:p>
          <a:p>
            <a:pPr marL="342900" indent="-342900" eaLnBrk="1" hangingPunct="1">
              <a:spcBef>
                <a:spcPts val="1200"/>
              </a:spcBef>
            </a:pPr>
            <a:r>
              <a:rPr lang="en-US" dirty="0"/>
              <a:t>All lead generating methods with dialogue</a:t>
            </a:r>
          </a:p>
          <a:p>
            <a:pPr marL="342900" indent="-342900" eaLnBrk="1" hangingPunct="1">
              <a:spcBef>
                <a:spcPts val="1200"/>
              </a:spcBef>
            </a:pPr>
            <a:r>
              <a:rPr lang="en-US" dirty="0"/>
              <a:t>Features/benefits substantiated with visuals </a:t>
            </a:r>
          </a:p>
          <a:p>
            <a:pPr marL="342900" indent="-342900" eaLnBrk="1" hangingPunct="1">
              <a:spcBef>
                <a:spcPts val="1200"/>
              </a:spcBef>
            </a:pPr>
            <a:r>
              <a:rPr lang="en-US" dirty="0"/>
              <a:t>AAA objection-busting method</a:t>
            </a:r>
          </a:p>
          <a:p>
            <a:pPr marL="342900" indent="-342900" eaLnBrk="1" hangingPunct="1">
              <a:spcBef>
                <a:spcPts val="1200"/>
              </a:spcBef>
            </a:pPr>
            <a:r>
              <a:rPr lang="en-US" dirty="0"/>
              <a:t>Probing</a:t>
            </a:r>
          </a:p>
          <a:p>
            <a:pPr marL="342900" indent="-342900" eaLnBrk="1" hangingPunct="1">
              <a:spcBef>
                <a:spcPts val="1200"/>
              </a:spcBef>
            </a:pPr>
            <a:r>
              <a:rPr lang="en-US" dirty="0" smtClean="0"/>
              <a:t>Dominant Buying Motive</a:t>
            </a:r>
            <a:endParaRPr lang="en-US" dirty="0"/>
          </a:p>
        </p:txBody>
      </p:sp>
      <p:pic>
        <p:nvPicPr>
          <p:cNvPr id="6" name="Picture 3" descr="6lP_sjcgZaBJbW5zY3IGaSgb2FZexrv0tDidWcSPuv4.jpeg"/>
          <p:cNvPicPr>
            <a:picLocks noChangeAspect="1"/>
          </p:cNvPicPr>
          <p:nvPr/>
        </p:nvPicPr>
        <p:blipFill>
          <a:blip r:embed="rId3"/>
          <a:srcRect/>
          <a:stretch>
            <a:fillRect/>
          </a:stretch>
        </p:blipFill>
        <p:spPr bwMode="auto">
          <a:xfrm>
            <a:off x="5105400" y="4114800"/>
            <a:ext cx="2819400" cy="22860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2484242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76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dirty="0"/>
              <a:t>In this </a:t>
            </a:r>
            <a:r>
              <a:rPr lang="en-US" dirty="0" smtClean="0"/>
              <a:t>Session, We’ve</a:t>
            </a:r>
            <a:r>
              <a:rPr dirty="0" smtClean="0"/>
              <a:t>… </a:t>
            </a:r>
            <a:endParaRPr dirty="0"/>
          </a:p>
        </p:txBody>
      </p:sp>
      <p:sp>
        <p:nvSpPr>
          <p:cNvPr id="29698" name="Content Placeholder 8"/>
          <p:cNvSpPr>
            <a:spLocks noGrp="1"/>
          </p:cNvSpPr>
          <p:nvPr>
            <p:ph idx="1"/>
          </p:nvPr>
        </p:nvSpPr>
        <p:spPr>
          <a:xfrm>
            <a:off x="457200" y="1600200"/>
            <a:ext cx="5943600" cy="4800600"/>
          </a:xfrm>
        </p:spPr>
        <p:txBody>
          <a:bodyPr/>
          <a:lstStyle/>
          <a:p>
            <a:pPr marL="342900" indent="-342900" eaLnBrk="1" hangingPunct="1"/>
            <a:r>
              <a:rPr lang="en-US" dirty="0" smtClean="0"/>
              <a:t>Learned how to optimize the opportunity of an open house</a:t>
            </a:r>
          </a:p>
          <a:p>
            <a:pPr marL="342900" indent="-342900" eaLnBrk="1" hangingPunct="1"/>
            <a:r>
              <a:rPr lang="en-US" dirty="0" smtClean="0"/>
              <a:t>Gotten the 4 skills to get an appointment from an open house </a:t>
            </a:r>
          </a:p>
          <a:p>
            <a:pPr marL="342900" indent="-342900" eaLnBrk="1" hangingPunct="1"/>
            <a:r>
              <a:rPr lang="en-US" dirty="0" smtClean="0"/>
              <a:t>Gained the skills to answer common objections in an Open </a:t>
            </a:r>
            <a:r>
              <a:rPr lang="en-US" dirty="0"/>
              <a:t>H</a:t>
            </a:r>
            <a:r>
              <a:rPr lang="en-US" dirty="0" smtClean="0"/>
              <a:t>ouse</a:t>
            </a:r>
          </a:p>
          <a:p>
            <a:pPr marL="342900" indent="-342900" eaLnBrk="1" hangingPunct="1"/>
            <a:r>
              <a:rPr lang="en-US" dirty="0" smtClean="0"/>
              <a:t>Gotten 2 methods of calling on and converting FSBOs</a:t>
            </a:r>
          </a:p>
        </p:txBody>
      </p:sp>
      <p:pic>
        <p:nvPicPr>
          <p:cNvPr id="6" name="Picture 4" descr="red checkmark"/>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62726" y="1600200"/>
            <a:ext cx="2124074" cy="3886200"/>
          </a:xfrm>
          <a:prstGeom prst="rect">
            <a:avLst/>
          </a:prstGeom>
          <a:noFill/>
          <a:ln w="9525">
            <a:noFill/>
            <a:miter lim="800000"/>
            <a:headEnd/>
            <a:tailEnd/>
          </a:ln>
        </p:spPr>
      </p:pic>
    </p:spTree>
    <p:extLst>
      <p:ext uri="{BB962C8B-B14F-4D97-AF65-F5344CB8AC3E}">
        <p14:creationId xmlns:p14="http://schemas.microsoft.com/office/powerpoint/2010/main" val="105246314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p:txBody>
          <a:bodyPr>
            <a:normAutofit/>
          </a:bodyPr>
          <a:lstStyle/>
          <a:p>
            <a:pPr eaLnBrk="1" hangingPunct="1">
              <a:tabLst>
                <a:tab pos="4686300" algn="l"/>
              </a:tabLst>
            </a:pPr>
            <a:r>
              <a:rPr sz="3200" dirty="0" smtClean="0"/>
              <a:t>Recommended </a:t>
            </a:r>
            <a:r>
              <a:rPr sz="3200" dirty="0" smtClean="0"/>
              <a:t>Actions</a:t>
            </a:r>
            <a:br>
              <a:rPr sz="3200" dirty="0" smtClean="0"/>
            </a:br>
            <a:r>
              <a:rPr sz="3200" smtClean="0"/>
              <a:t>to Take</a:t>
            </a:r>
            <a:r>
              <a:rPr/>
              <a:t> </a:t>
            </a:r>
            <a:r>
              <a:rPr sz="3200" smtClean="0"/>
              <a:t>Right </a:t>
            </a:r>
            <a:r>
              <a:rPr sz="3200" dirty="0" smtClean="0"/>
              <a:t>Now </a:t>
            </a:r>
          </a:p>
        </p:txBody>
      </p:sp>
      <p:sp>
        <p:nvSpPr>
          <p:cNvPr id="27651" name="Content Placeholder 8"/>
          <p:cNvSpPr>
            <a:spLocks noGrp="1"/>
          </p:cNvSpPr>
          <p:nvPr>
            <p:ph idx="1"/>
          </p:nvPr>
        </p:nvSpPr>
        <p:spPr/>
        <p:txBody>
          <a:bodyPr/>
          <a:lstStyle/>
          <a:p>
            <a:pPr marL="342900" indent="-342900" eaLnBrk="1" hangingPunct="1"/>
            <a:r>
              <a:rPr lang="en-US" dirty="0" smtClean="0"/>
              <a:t>Practice the role plays with someone so you can master the Open </a:t>
            </a:r>
            <a:r>
              <a:rPr lang="en-US" dirty="0"/>
              <a:t>H</a:t>
            </a:r>
            <a:r>
              <a:rPr lang="en-US" dirty="0" smtClean="0"/>
              <a:t>ouse skills </a:t>
            </a:r>
          </a:p>
          <a:p>
            <a:pPr marL="342900" indent="-342900" eaLnBrk="1" hangingPunct="1"/>
            <a:r>
              <a:rPr lang="en-US" dirty="0" smtClean="0"/>
              <a:t>Schedule </a:t>
            </a:r>
            <a:r>
              <a:rPr lang="en-US" smtClean="0"/>
              <a:t>an Open </a:t>
            </a:r>
            <a:r>
              <a:rPr lang="en-US" dirty="0"/>
              <a:t>H</a:t>
            </a:r>
            <a:r>
              <a:rPr lang="en-US" smtClean="0"/>
              <a:t>ouse </a:t>
            </a:r>
            <a:r>
              <a:rPr lang="en-US" dirty="0" smtClean="0"/>
              <a:t>to hold open this weekend (or more than one!) </a:t>
            </a:r>
          </a:p>
          <a:p>
            <a:pPr marL="342900" indent="-342900" eaLnBrk="1" hangingPunct="1"/>
            <a:r>
              <a:rPr lang="en-US" dirty="0" smtClean="0"/>
              <a:t>Prepare your 3 reports for your next session</a:t>
            </a:r>
          </a:p>
          <a:p>
            <a:pPr marL="860425" lvl="1" indent="-342900" eaLnBrk="1" hangingPunct="1"/>
            <a:r>
              <a:rPr lang="en-US" dirty="0" smtClean="0"/>
              <a:t>Do the Recommended Action Plan Checklist </a:t>
            </a:r>
          </a:p>
          <a:p>
            <a:pPr marL="342900" indent="-342900" eaLnBrk="1" hangingPunct="1"/>
            <a:r>
              <a:rPr lang="en-US" dirty="0" smtClean="0"/>
              <a:t>Watch the referenced video </a:t>
            </a:r>
            <a:r>
              <a:rPr lang="en-US" dirty="0"/>
              <a:t>available </a:t>
            </a:r>
            <a:r>
              <a:rPr lang="en-US" dirty="0" smtClean="0"/>
              <a:t>under the Learning Tab in the Greenhouse</a:t>
            </a:r>
          </a:p>
        </p:txBody>
      </p:sp>
      <p:sp>
        <p:nvSpPr>
          <p:cNvPr id="6" name="Text Box 6"/>
          <p:cNvSpPr txBox="1">
            <a:spLocks noChangeArrowheads="1"/>
          </p:cNvSpPr>
          <p:nvPr/>
        </p:nvSpPr>
        <p:spPr bwMode="auto">
          <a:xfrm>
            <a:off x="457200" y="5638800"/>
            <a:ext cx="8229600" cy="830997"/>
          </a:xfrm>
          <a:prstGeom prst="rect">
            <a:avLst/>
          </a:prstGeom>
          <a:noFill/>
          <a:ln w="9525">
            <a:noFill/>
            <a:miter lim="800000"/>
            <a:headEnd/>
            <a:tailEnd/>
          </a:ln>
        </p:spPr>
        <p:txBody>
          <a:bodyPr wrap="square">
            <a:spAutoFit/>
          </a:bodyPr>
          <a:lstStyle/>
          <a:p>
            <a:pPr algn="ctr">
              <a:spcBef>
                <a:spcPct val="50000"/>
              </a:spcBef>
            </a:pPr>
            <a:r>
              <a:rPr lang="en-US" sz="2400" dirty="0" smtClean="0">
                <a:latin typeface="+mn-lt"/>
              </a:rPr>
              <a:t>Have a wonderful week! </a:t>
            </a:r>
            <a:br>
              <a:rPr lang="en-US" sz="2400" dirty="0" smtClean="0">
                <a:latin typeface="+mn-lt"/>
              </a:rPr>
            </a:br>
            <a:r>
              <a:rPr lang="en-US" sz="2400" dirty="0" smtClean="0">
                <a:latin typeface="+mn-lt"/>
              </a:rPr>
              <a:t>Thank  you for continuing  to work in Seeds of Success!</a:t>
            </a:r>
            <a:endParaRPr lang="en-US" sz="2400" dirty="0">
              <a:latin typeface="+mn-lt"/>
            </a:endParaRPr>
          </a:p>
        </p:txBody>
      </p:sp>
    </p:spTree>
    <p:extLst>
      <p:ext uri="{BB962C8B-B14F-4D97-AF65-F5344CB8AC3E}">
        <p14:creationId xmlns:p14="http://schemas.microsoft.com/office/powerpoint/2010/main" val="14115829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 calcmode="lin" valueType="num">
                                      <p:cBhvr additive="base">
                                        <p:cTn id="15"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dirty="0"/>
              <a:t>Resources for Session </a:t>
            </a:r>
            <a:r>
              <a:rPr dirty="0" smtClean="0"/>
              <a:t>Four</a:t>
            </a:r>
            <a:endParaRPr dirty="0"/>
          </a:p>
        </p:txBody>
      </p:sp>
      <p:sp>
        <p:nvSpPr>
          <p:cNvPr id="8194" name="Rectangle 3"/>
          <p:cNvSpPr>
            <a:spLocks noGrp="1"/>
          </p:cNvSpPr>
          <p:nvPr>
            <p:ph idx="1"/>
          </p:nvPr>
        </p:nvSpPr>
        <p:spPr>
          <a:xfrm>
            <a:off x="457200" y="1600200"/>
            <a:ext cx="4114800" cy="4800600"/>
          </a:xfrm>
        </p:spPr>
        <p:txBody>
          <a:bodyPr/>
          <a:lstStyle/>
          <a:p>
            <a:pPr eaLnBrk="1" hangingPunct="1">
              <a:spcBef>
                <a:spcPts val="600"/>
              </a:spcBef>
              <a:buFontTx/>
              <a:buNone/>
            </a:pPr>
            <a:r>
              <a:rPr lang="en-US" sz="2000" b="1" i="1" dirty="0"/>
              <a:t>In </a:t>
            </a:r>
            <a:r>
              <a:rPr lang="en-US" sz="2000" b="1" i="1" dirty="0" smtClean="0"/>
              <a:t>bit.ly/</a:t>
            </a:r>
            <a:r>
              <a:rPr lang="en-US" sz="2000" b="1" i="1" dirty="0" err="1" smtClean="0"/>
              <a:t>seedsofuccess</a:t>
            </a:r>
            <a:r>
              <a:rPr lang="en-US" sz="2000" b="1" i="1" dirty="0"/>
              <a:t>:</a:t>
            </a:r>
          </a:p>
          <a:p>
            <a:pPr marL="342900" indent="-342900" eaLnBrk="1" hangingPunct="1">
              <a:lnSpc>
                <a:spcPct val="100000"/>
              </a:lnSpc>
              <a:spcBef>
                <a:spcPts val="600"/>
              </a:spcBef>
            </a:pPr>
            <a:r>
              <a:rPr lang="en-US" sz="2000" dirty="0" smtClean="0"/>
              <a:t>Three Steps to </a:t>
            </a:r>
            <a:r>
              <a:rPr lang="en-US" sz="2000" dirty="0"/>
              <a:t>List the </a:t>
            </a:r>
            <a:r>
              <a:rPr lang="en-US" sz="2000" dirty="0" smtClean="0"/>
              <a:t>FSBO</a:t>
            </a:r>
          </a:p>
          <a:p>
            <a:pPr marL="342900" indent="-342900" eaLnBrk="1" hangingPunct="1">
              <a:lnSpc>
                <a:spcPct val="100000"/>
              </a:lnSpc>
              <a:spcBef>
                <a:spcPts val="600"/>
              </a:spcBef>
            </a:pPr>
            <a:r>
              <a:rPr lang="en-US" sz="2000" dirty="0" smtClean="0"/>
              <a:t>Open </a:t>
            </a:r>
            <a:r>
              <a:rPr lang="en-US" sz="2000" dirty="0"/>
              <a:t>House Checklist</a:t>
            </a:r>
          </a:p>
          <a:p>
            <a:pPr marL="342900" indent="-342900" eaLnBrk="1" hangingPunct="1">
              <a:lnSpc>
                <a:spcPct val="100000"/>
              </a:lnSpc>
              <a:spcBef>
                <a:spcPts val="600"/>
              </a:spcBef>
            </a:pPr>
            <a:r>
              <a:rPr lang="en-US" sz="2000" dirty="0" smtClean="0"/>
              <a:t>Qualifying </a:t>
            </a:r>
            <a:r>
              <a:rPr lang="en-US" sz="2000" dirty="0"/>
              <a:t>Questions for </a:t>
            </a:r>
            <a:r>
              <a:rPr lang="en-US" sz="2000" dirty="0" smtClean="0"/>
              <a:t/>
            </a:r>
            <a:br>
              <a:rPr lang="en-US" sz="2000" dirty="0" smtClean="0"/>
            </a:br>
            <a:r>
              <a:rPr lang="en-US" sz="2000" dirty="0" smtClean="0"/>
              <a:t>Open House</a:t>
            </a:r>
          </a:p>
          <a:p>
            <a:pPr marL="342900" indent="-342900" eaLnBrk="1" hangingPunct="1">
              <a:lnSpc>
                <a:spcPct val="100000"/>
              </a:lnSpc>
              <a:spcBef>
                <a:spcPts val="600"/>
              </a:spcBef>
            </a:pPr>
            <a:r>
              <a:rPr lang="en-US" sz="2000" dirty="0" smtClean="0"/>
              <a:t>Script </a:t>
            </a:r>
            <a:r>
              <a:rPr lang="en-US" sz="2000" dirty="0"/>
              <a:t>for Converting the FSBO – Weekly Visit </a:t>
            </a:r>
            <a:r>
              <a:rPr lang="en-US" sz="2000" dirty="0" smtClean="0"/>
              <a:t>Approach</a:t>
            </a:r>
          </a:p>
          <a:p>
            <a:pPr marL="342900" indent="-342900" eaLnBrk="1" hangingPunct="1">
              <a:lnSpc>
                <a:spcPct val="100000"/>
              </a:lnSpc>
              <a:spcBef>
                <a:spcPts val="600"/>
              </a:spcBef>
            </a:pPr>
            <a:r>
              <a:rPr lang="en-US" sz="2000" dirty="0"/>
              <a:t>The Day of the Open House (checklist</a:t>
            </a:r>
            <a:r>
              <a:rPr lang="en-US" sz="2000" dirty="0" smtClean="0"/>
              <a:t>)</a:t>
            </a:r>
            <a:endParaRPr lang="en-US" sz="2000" dirty="0"/>
          </a:p>
        </p:txBody>
      </p:sp>
      <p:sp>
        <p:nvSpPr>
          <p:cNvPr id="8" name="Rectangle 3"/>
          <p:cNvSpPr txBox="1">
            <a:spLocks/>
          </p:cNvSpPr>
          <p:nvPr/>
        </p:nvSpPr>
        <p:spPr bwMode="auto">
          <a:xfrm>
            <a:off x="4419600" y="1295400"/>
            <a:ext cx="4724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96875" indent="-396875" algn="l" rtl="0" eaLnBrk="0" fontAlgn="base" hangingPunct="0">
              <a:lnSpc>
                <a:spcPts val="3100"/>
              </a:lnSpc>
              <a:spcBef>
                <a:spcPts val="1800"/>
              </a:spcBef>
              <a:spcAft>
                <a:spcPct val="0"/>
              </a:spcAft>
              <a:buBlip>
                <a:blip r:embed="rId2"/>
              </a:buBlip>
              <a:defRPr sz="2800" kern="1200">
                <a:solidFill>
                  <a:schemeClr val="accent2"/>
                </a:solidFill>
                <a:latin typeface="+mn-lt"/>
                <a:ea typeface="+mn-ea"/>
                <a:cs typeface="+mn-cs"/>
              </a:defRPr>
            </a:lvl1pPr>
            <a:lvl2pPr marL="914400" indent="-341313" algn="l" rtl="0" eaLnBrk="0" fontAlgn="base" hangingPunct="0">
              <a:lnSpc>
                <a:spcPts val="2600"/>
              </a:lnSpc>
              <a:spcBef>
                <a:spcPts val="1200"/>
              </a:spcBef>
              <a:spcAft>
                <a:spcPct val="0"/>
              </a:spcAft>
              <a:buClr>
                <a:schemeClr val="tx1"/>
              </a:buClr>
              <a:buFont typeface="Wingdings" pitchFamily="2" charset="2"/>
              <a:buChar char="§"/>
              <a:defRPr sz="2400" kern="1200">
                <a:solidFill>
                  <a:schemeClr val="accent2"/>
                </a:solidFill>
                <a:latin typeface="+mn-lt"/>
                <a:ea typeface="+mn-ea"/>
                <a:cs typeface="+mn-cs"/>
              </a:defRPr>
            </a:lvl2pPr>
            <a:lvl3pPr marL="1376363" indent="-287338" algn="l" rtl="0" eaLnBrk="0" fontAlgn="base" hangingPunct="0">
              <a:lnSpc>
                <a:spcPts val="2200"/>
              </a:lnSpc>
              <a:spcBef>
                <a:spcPts val="1200"/>
              </a:spcBef>
              <a:spcAft>
                <a:spcPct val="0"/>
              </a:spcAft>
              <a:buClr>
                <a:schemeClr val="tx1"/>
              </a:buClr>
              <a:buFont typeface="Arial" charset="0"/>
              <a:buChar char="•"/>
              <a:defRPr sz="2000" kern="1200">
                <a:solidFill>
                  <a:schemeClr val="accent2"/>
                </a:solidFill>
                <a:latin typeface="+mn-lt"/>
                <a:ea typeface="+mn-ea"/>
                <a:cs typeface="+mn-cs"/>
              </a:defRPr>
            </a:lvl3pPr>
            <a:lvl4pPr marL="1884363" indent="-285750" algn="l" rtl="0" eaLnBrk="0" fontAlgn="base" hangingPunct="0">
              <a:lnSpc>
                <a:spcPts val="2000"/>
              </a:lnSpc>
              <a:spcBef>
                <a:spcPts val="600"/>
              </a:spcBef>
              <a:spcAft>
                <a:spcPct val="0"/>
              </a:spcAft>
              <a:buClr>
                <a:schemeClr val="accent1"/>
              </a:buClr>
              <a:buFont typeface="Arial" charset="0"/>
              <a:buChar char="–"/>
              <a:defRPr kern="1200">
                <a:solidFill>
                  <a:schemeClr val="accent2"/>
                </a:solidFill>
                <a:latin typeface="+mn-lt"/>
                <a:ea typeface="+mn-ea"/>
                <a:cs typeface="+mn-cs"/>
              </a:defRPr>
            </a:lvl4pPr>
            <a:lvl5pPr marL="2346325" indent="-287338" algn="l" rtl="0" eaLnBrk="0" fontAlgn="base" hangingPunct="0">
              <a:spcBef>
                <a:spcPct val="20000"/>
              </a:spcBef>
              <a:spcAft>
                <a:spcPct val="0"/>
              </a:spcAft>
              <a:buClr>
                <a:schemeClr val="accent1"/>
              </a:buClr>
              <a:buFont typeface="Arial" charset="0"/>
              <a:buChar char="»"/>
              <a:defRPr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100000"/>
              </a:lnSpc>
              <a:spcBef>
                <a:spcPts val="600"/>
              </a:spcBef>
              <a:buFontTx/>
              <a:buNone/>
            </a:pPr>
            <a:r>
              <a:rPr lang="en-US" sz="2000" b="1" i="1" dirty="0" smtClean="0"/>
              <a:t>Software:</a:t>
            </a:r>
          </a:p>
          <a:p>
            <a:pPr marL="342900" indent="-342900" eaLnBrk="1" hangingPunct="1">
              <a:lnSpc>
                <a:spcPct val="100000"/>
              </a:lnSpc>
              <a:spcBef>
                <a:spcPts val="600"/>
              </a:spcBef>
            </a:pPr>
            <a:r>
              <a:rPr lang="en-US" sz="2000" dirty="0" smtClean="0"/>
              <a:t>Open Home Pro on the iPad</a:t>
            </a:r>
          </a:p>
          <a:p>
            <a:pPr marL="342900" indent="-342900" eaLnBrk="1" hangingPunct="1">
              <a:lnSpc>
                <a:spcPct val="100000"/>
              </a:lnSpc>
              <a:spcBef>
                <a:spcPts val="600"/>
              </a:spcBef>
            </a:pPr>
            <a:r>
              <a:rPr lang="en-US" sz="2000" dirty="0" smtClean="0"/>
              <a:t>Facebook</a:t>
            </a:r>
          </a:p>
          <a:p>
            <a:pPr marL="342900" indent="-342900" eaLnBrk="1" hangingPunct="1">
              <a:lnSpc>
                <a:spcPct val="100000"/>
              </a:lnSpc>
              <a:spcBef>
                <a:spcPts val="600"/>
              </a:spcBef>
            </a:pPr>
            <a:r>
              <a:rPr lang="en-US" sz="2000" dirty="0" smtClean="0"/>
              <a:t>Instagram</a:t>
            </a:r>
          </a:p>
          <a:p>
            <a:pPr marL="342900" indent="-342900" eaLnBrk="1" hangingPunct="1">
              <a:lnSpc>
                <a:spcPct val="100000"/>
              </a:lnSpc>
              <a:spcBef>
                <a:spcPts val="600"/>
              </a:spcBef>
            </a:pPr>
            <a:r>
              <a:rPr lang="en-US" sz="2000" dirty="0" smtClean="0"/>
              <a:t>Pinterest</a:t>
            </a:r>
          </a:p>
          <a:p>
            <a:pPr marL="342900" indent="-342900" eaLnBrk="1" hangingPunct="1">
              <a:lnSpc>
                <a:spcPct val="100000"/>
              </a:lnSpc>
              <a:spcBef>
                <a:spcPts val="600"/>
              </a:spcBef>
            </a:pPr>
            <a:r>
              <a:rPr lang="en-US" sz="2000" dirty="0" smtClean="0"/>
              <a:t>Zillow, Trulia, Realtor.com</a:t>
            </a:r>
          </a:p>
          <a:p>
            <a:pPr marL="0" indent="0" eaLnBrk="1" hangingPunct="1">
              <a:lnSpc>
                <a:spcPct val="100000"/>
              </a:lnSpc>
              <a:spcBef>
                <a:spcPts val="600"/>
              </a:spcBef>
              <a:buNone/>
            </a:pPr>
            <a:r>
              <a:rPr lang="en-US" sz="2000" b="1" i="1" dirty="0" smtClean="0"/>
              <a:t>Webinar recordings </a:t>
            </a:r>
            <a:r>
              <a:rPr lang="en-US" sz="2000" b="1" i="1" dirty="0"/>
              <a:t>available </a:t>
            </a:r>
            <a:r>
              <a:rPr lang="en-US" sz="2000" b="1" i="1" dirty="0" smtClean="0"/>
              <a:t>in </a:t>
            </a:r>
            <a:br>
              <a:rPr lang="en-US" sz="2000" b="1" i="1" dirty="0" smtClean="0"/>
            </a:br>
            <a:r>
              <a:rPr lang="en-US" sz="2000" b="1" i="1" dirty="0" smtClean="0"/>
              <a:t>The Greenhouse:</a:t>
            </a:r>
            <a:endParaRPr lang="en-US" sz="2000" b="1" i="1" dirty="0" smtClean="0">
              <a:solidFill>
                <a:srgbClr val="FF0000"/>
              </a:solidFill>
            </a:endParaRPr>
          </a:p>
          <a:p>
            <a:pPr marL="342900" indent="-342900" eaLnBrk="1" hangingPunct="1">
              <a:lnSpc>
                <a:spcPct val="100000"/>
              </a:lnSpc>
              <a:spcBef>
                <a:spcPts val="600"/>
              </a:spcBef>
            </a:pPr>
            <a:r>
              <a:rPr lang="en-US" sz="2000" dirty="0" smtClean="0">
                <a:solidFill>
                  <a:schemeClr val="tx2">
                    <a:lumMod val="50000"/>
                  </a:schemeClr>
                </a:solidFill>
              </a:rPr>
              <a:t>Prepping for an Open House Event</a:t>
            </a:r>
          </a:p>
          <a:p>
            <a:pPr marL="342900" indent="-342900" eaLnBrk="1" hangingPunct="1">
              <a:lnSpc>
                <a:spcPct val="100000"/>
              </a:lnSpc>
              <a:spcBef>
                <a:spcPts val="600"/>
              </a:spcBef>
            </a:pPr>
            <a:r>
              <a:rPr lang="en-US" sz="2000" dirty="0" smtClean="0">
                <a:solidFill>
                  <a:schemeClr val="tx2">
                    <a:lumMod val="50000"/>
                  </a:schemeClr>
                </a:solidFill>
              </a:rPr>
              <a:t>Rock Your Open House!</a:t>
            </a:r>
            <a:endParaRPr lang="en-US" sz="2000" dirty="0">
              <a:solidFill>
                <a:schemeClr val="tx2">
                  <a:lumMod val="50000"/>
                </a:schemeClr>
              </a:solidFill>
            </a:endParaRPr>
          </a:p>
          <a:p>
            <a:pPr marL="342900" indent="-342900" eaLnBrk="1" hangingPunct="1">
              <a:lnSpc>
                <a:spcPct val="100000"/>
              </a:lnSpc>
              <a:spcBef>
                <a:spcPts val="600"/>
              </a:spcBef>
            </a:pPr>
            <a:r>
              <a:rPr lang="en-US" sz="2000" dirty="0" smtClean="0">
                <a:solidFill>
                  <a:schemeClr val="tx2">
                    <a:lumMod val="50000"/>
                  </a:schemeClr>
                </a:solidFill>
              </a:rPr>
              <a:t>Strategic Open House Follow Up</a:t>
            </a:r>
          </a:p>
          <a:p>
            <a:pPr marL="342900" indent="-342900" eaLnBrk="1" hangingPunct="1">
              <a:lnSpc>
                <a:spcPct val="100000"/>
              </a:lnSpc>
              <a:spcBef>
                <a:spcPts val="600"/>
              </a:spcBef>
            </a:pPr>
            <a:r>
              <a:rPr lang="en-US" sz="2000" dirty="0" smtClean="0">
                <a:solidFill>
                  <a:schemeClr val="tx2">
                    <a:lumMod val="50000"/>
                  </a:schemeClr>
                </a:solidFill>
              </a:rPr>
              <a:t>Target Market and Work with FSBOs</a:t>
            </a:r>
            <a:endParaRPr lang="en-US" sz="2000" dirty="0">
              <a:solidFill>
                <a:schemeClr val="tx2">
                  <a:lumMod val="50000"/>
                </a:schemeClr>
              </a:solidFill>
            </a:endParaRPr>
          </a:p>
        </p:txBody>
      </p:sp>
    </p:spTree>
    <p:extLst>
      <p:ext uri="{BB962C8B-B14F-4D97-AF65-F5344CB8AC3E}">
        <p14:creationId xmlns:p14="http://schemas.microsoft.com/office/powerpoint/2010/main" val="3715260338"/>
      </p:ext>
    </p:extLst>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sz="3200" dirty="0"/>
              <a:t>Open House Evaluator </a:t>
            </a:r>
          </a:p>
        </p:txBody>
      </p:sp>
      <p:sp>
        <p:nvSpPr>
          <p:cNvPr id="9218" name="Content Placeholder 8"/>
          <p:cNvSpPr>
            <a:spLocks noGrp="1"/>
          </p:cNvSpPr>
          <p:nvPr>
            <p:ph idx="1"/>
          </p:nvPr>
        </p:nvSpPr>
        <p:spPr>
          <a:xfrm>
            <a:off x="457200" y="1600200"/>
            <a:ext cx="4191000" cy="4800600"/>
          </a:xfrm>
        </p:spPr>
        <p:txBody>
          <a:bodyPr/>
          <a:lstStyle/>
          <a:p>
            <a:pPr marL="342900" indent="-342900" eaLnBrk="1" hangingPunct="1"/>
            <a:r>
              <a:rPr lang="en-US" dirty="0"/>
              <a:t>What did you discover?</a:t>
            </a:r>
          </a:p>
          <a:p>
            <a:pPr marL="342900" indent="-342900" eaLnBrk="1" hangingPunct="1"/>
            <a:r>
              <a:rPr lang="en-US" dirty="0"/>
              <a:t>What will you </a:t>
            </a:r>
            <a:r>
              <a:rPr lang="en-US" dirty="0" smtClean="0"/>
              <a:t/>
            </a:r>
            <a:br>
              <a:rPr lang="en-US" dirty="0" smtClean="0"/>
            </a:br>
            <a:r>
              <a:rPr lang="en-US" dirty="0" smtClean="0"/>
              <a:t>incorporate </a:t>
            </a:r>
            <a:r>
              <a:rPr lang="en-US" dirty="0"/>
              <a:t>into your </a:t>
            </a:r>
            <a:r>
              <a:rPr lang="en-US" dirty="0" smtClean="0"/>
              <a:t/>
            </a:r>
            <a:br>
              <a:rPr lang="en-US" dirty="0" smtClean="0"/>
            </a:br>
            <a:r>
              <a:rPr lang="en-US" dirty="0" smtClean="0"/>
              <a:t>open </a:t>
            </a:r>
            <a:r>
              <a:rPr lang="en-US" dirty="0"/>
              <a:t>house?</a:t>
            </a:r>
          </a:p>
          <a:p>
            <a:pPr marL="342900" indent="-342900" eaLnBrk="1" hangingPunct="1"/>
            <a:r>
              <a:rPr lang="en-US" dirty="0"/>
              <a:t>What were negative </a:t>
            </a:r>
            <a:r>
              <a:rPr lang="en-US" dirty="0" smtClean="0"/>
              <a:t/>
            </a:r>
            <a:br>
              <a:rPr lang="en-US" dirty="0" smtClean="0"/>
            </a:br>
            <a:r>
              <a:rPr lang="en-US" dirty="0" smtClean="0"/>
              <a:t>or </a:t>
            </a:r>
            <a:r>
              <a:rPr lang="en-US" dirty="0"/>
              <a:t>non-effective actions?</a:t>
            </a:r>
          </a:p>
          <a:p>
            <a:pPr marL="342900" indent="-342900" eaLnBrk="1" hangingPunct="1"/>
            <a:r>
              <a:rPr lang="en-US" dirty="0"/>
              <a:t>How well-prepared </a:t>
            </a:r>
            <a:r>
              <a:rPr lang="en-US" dirty="0" smtClean="0"/>
              <a:t/>
            </a:r>
            <a:br>
              <a:rPr lang="en-US" dirty="0" smtClean="0"/>
            </a:br>
            <a:r>
              <a:rPr lang="en-US" dirty="0" smtClean="0"/>
              <a:t>were </a:t>
            </a:r>
            <a:r>
              <a:rPr lang="en-US" dirty="0"/>
              <a:t>the agents?</a:t>
            </a:r>
          </a:p>
          <a:p>
            <a:pPr marL="342900" indent="-342900" eaLnBrk="1" hangingPunct="1"/>
            <a:endParaRPr lang="en-US" sz="2000" dirty="0" smtClean="0"/>
          </a:p>
        </p:txBody>
      </p:sp>
      <p:pic>
        <p:nvPicPr>
          <p:cNvPr id="4" name="Picture 3" descr="OpenHouse.jpg"/>
          <p:cNvPicPr>
            <a:picLocks noChangeAspect="1"/>
          </p:cNvPicPr>
          <p:nvPr/>
        </p:nvPicPr>
        <p:blipFill>
          <a:blip r:embed="rId2"/>
          <a:srcRect/>
          <a:stretch>
            <a:fillRect/>
          </a:stretch>
        </p:blipFill>
        <p:spPr bwMode="auto">
          <a:xfrm>
            <a:off x="5334000" y="1195323"/>
            <a:ext cx="3271088" cy="5129277"/>
          </a:xfrm>
          <a:prstGeom prst="rect">
            <a:avLst/>
          </a:prstGeom>
          <a:noFill/>
          <a:ln w="9525">
            <a:solidFill>
              <a:srgbClr val="000000"/>
            </a:solidFill>
            <a:miter lim="800000"/>
            <a:headEnd/>
            <a:tailEnd/>
          </a:ln>
          <a:effectLst>
            <a:outerShdw dist="139700" dir="2700000" algn="tl" rotWithShape="0">
              <a:srgbClr val="333333">
                <a:alpha val="64999"/>
              </a:srgbClr>
            </a:outerShdw>
          </a:effectLst>
        </p:spPr>
      </p:pic>
      <p:sp>
        <p:nvSpPr>
          <p:cNvPr id="9220" name="Rectangle 5"/>
          <p:cNvSpPr>
            <a:spLocks noChangeArrowheads="1"/>
          </p:cNvSpPr>
          <p:nvPr/>
        </p:nvSpPr>
        <p:spPr bwMode="auto">
          <a:xfrm>
            <a:off x="304800" y="5156200"/>
            <a:ext cx="4679950" cy="336550"/>
          </a:xfrm>
          <a:prstGeom prst="rect">
            <a:avLst/>
          </a:prstGeom>
          <a:noFill/>
          <a:ln w="9525">
            <a:noFill/>
            <a:miter lim="800000"/>
            <a:headEnd/>
            <a:tailEnd/>
          </a:ln>
        </p:spPr>
        <p:txBody>
          <a:bodyPr>
            <a:spAutoFit/>
          </a:bodyPr>
          <a:lstStyle/>
          <a:p>
            <a:pPr>
              <a:spcBef>
                <a:spcPts val="800"/>
              </a:spcBef>
              <a:buFontTx/>
              <a:buBlip>
                <a:blip r:embed="rId3"/>
              </a:buBlip>
            </a:pPr>
            <a:endParaRPr lang="en-US" sz="1600">
              <a:ea typeface="ＭＳ Ｐゴシック"/>
              <a:cs typeface="ＭＳ Ｐゴシック"/>
            </a:endParaRPr>
          </a:p>
        </p:txBody>
      </p:sp>
    </p:spTree>
    <p:extLst>
      <p:ext uri="{BB962C8B-B14F-4D97-AF65-F5344CB8AC3E}">
        <p14:creationId xmlns:p14="http://schemas.microsoft.com/office/powerpoint/2010/main" val="73177117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sz="3200" dirty="0"/>
              <a:t>Open House Checklist </a:t>
            </a:r>
          </a:p>
        </p:txBody>
      </p:sp>
      <p:sp>
        <p:nvSpPr>
          <p:cNvPr id="11266" name="Content Placeholder 8"/>
          <p:cNvSpPr>
            <a:spLocks noGrp="1"/>
          </p:cNvSpPr>
          <p:nvPr>
            <p:ph idx="1"/>
          </p:nvPr>
        </p:nvSpPr>
        <p:spPr>
          <a:xfrm>
            <a:off x="457200" y="1600200"/>
            <a:ext cx="4267200" cy="4800600"/>
          </a:xfrm>
        </p:spPr>
        <p:txBody>
          <a:bodyPr/>
          <a:lstStyle/>
          <a:p>
            <a:pPr marL="342900" indent="-342900" eaLnBrk="1" hangingPunct="1">
              <a:spcBef>
                <a:spcPts val="1200"/>
              </a:spcBef>
            </a:pPr>
            <a:r>
              <a:rPr lang="en-US" dirty="0"/>
              <a:t>Provide blank and completed checklists in your listing presentation</a:t>
            </a:r>
            <a:r>
              <a:rPr lang="en-US" dirty="0" smtClean="0"/>
              <a:t>*</a:t>
            </a:r>
          </a:p>
          <a:p>
            <a:pPr marL="339725" lvl="1" indent="0" eaLnBrk="1" hangingPunct="1">
              <a:buNone/>
            </a:pPr>
            <a:r>
              <a:rPr lang="en-US" dirty="0" smtClean="0"/>
              <a:t>*Keep </a:t>
            </a:r>
            <a:r>
              <a:rPr lang="en-US" dirty="0"/>
              <a:t>proving you keep your promises and are systematic</a:t>
            </a:r>
          </a:p>
          <a:p>
            <a:pPr marL="342900" indent="-342900" eaLnBrk="1" hangingPunct="1">
              <a:buFontTx/>
              <a:buNone/>
            </a:pPr>
            <a:r>
              <a:rPr lang="en-US" sz="1600" dirty="0" smtClean="0"/>
              <a:t>This checklist is available to you</a:t>
            </a:r>
          </a:p>
          <a:p>
            <a:pPr marL="342900" indent="-342900" eaLnBrk="1" hangingPunct="1">
              <a:buFontTx/>
              <a:buNone/>
            </a:pPr>
            <a:endParaRPr lang="en-US" sz="2000" dirty="0" smtClean="0"/>
          </a:p>
        </p:txBody>
      </p:sp>
      <p:pic>
        <p:nvPicPr>
          <p:cNvPr id="37893" name="Picture 5" descr="6 day of open house"/>
          <p:cNvPicPr>
            <a:picLocks noChangeAspect="1" noChangeArrowheads="1"/>
          </p:cNvPicPr>
          <p:nvPr/>
        </p:nvPicPr>
        <p:blipFill>
          <a:blip r:embed="rId2"/>
          <a:srcRect/>
          <a:stretch>
            <a:fillRect/>
          </a:stretch>
        </p:blipFill>
        <p:spPr bwMode="auto">
          <a:xfrm>
            <a:off x="5156200" y="1600200"/>
            <a:ext cx="3490914" cy="4749800"/>
          </a:xfrm>
          <a:prstGeom prst="rect">
            <a:avLst/>
          </a:prstGeom>
          <a:noFill/>
          <a:ln>
            <a:solidFill>
              <a:srgbClr val="000000"/>
            </a:solidFill>
          </a:ln>
          <a:effectLst>
            <a:outerShdw dist="107763" dir="2700000" algn="ctr" rotWithShape="0">
              <a:srgbClr val="808080">
                <a:alpha val="50000"/>
              </a:srgbClr>
            </a:outerShdw>
          </a:effectLst>
        </p:spPr>
      </p:pic>
      <p:sp>
        <p:nvSpPr>
          <p:cNvPr id="2" name="Rectangle 1"/>
          <p:cNvSpPr/>
          <p:nvPr/>
        </p:nvSpPr>
        <p:spPr>
          <a:xfrm>
            <a:off x="228600" y="5029200"/>
            <a:ext cx="4572000" cy="923330"/>
          </a:xfrm>
          <a:prstGeom prst="rect">
            <a:avLst/>
          </a:prstGeom>
        </p:spPr>
        <p:txBody>
          <a:bodyPr>
            <a:spAutoFit/>
          </a:bodyPr>
          <a:lstStyle/>
          <a:p>
            <a:pPr marL="342900" indent="-342900" algn="ctr"/>
            <a:r>
              <a:rPr lang="en-US" i="1" dirty="0"/>
              <a:t>Tech Tip:  </a:t>
            </a:r>
            <a:r>
              <a:rPr lang="en-US" dirty="0"/>
              <a:t>Grab the </a:t>
            </a:r>
            <a:r>
              <a:rPr lang="en-US" dirty="0" err="1"/>
              <a:t>OpenHomePro</a:t>
            </a:r>
            <a:r>
              <a:rPr lang="en-US" dirty="0"/>
              <a:t> app for your iPad to allow your open house guests to sign-in on your </a:t>
            </a:r>
            <a:r>
              <a:rPr lang="en-US" dirty="0" smtClean="0"/>
              <a:t>iPad</a:t>
            </a:r>
            <a:endParaRPr lang="en-US" dirty="0"/>
          </a:p>
        </p:txBody>
      </p:sp>
    </p:spTree>
    <p:extLst>
      <p:ext uri="{BB962C8B-B14F-4D97-AF65-F5344CB8AC3E}">
        <p14:creationId xmlns:p14="http://schemas.microsoft.com/office/powerpoint/2010/main" val="366421974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sz="3200" dirty="0"/>
              <a:t>The Day of the Open House </a:t>
            </a:r>
          </a:p>
        </p:txBody>
      </p:sp>
      <p:sp>
        <p:nvSpPr>
          <p:cNvPr id="11266" name="Content Placeholder 8"/>
          <p:cNvSpPr>
            <a:spLocks noGrp="1"/>
          </p:cNvSpPr>
          <p:nvPr>
            <p:ph idx="1"/>
          </p:nvPr>
        </p:nvSpPr>
        <p:spPr>
          <a:xfrm>
            <a:off x="457200" y="1600200"/>
            <a:ext cx="4267200" cy="4800600"/>
          </a:xfrm>
        </p:spPr>
        <p:txBody>
          <a:bodyPr/>
          <a:lstStyle/>
          <a:p>
            <a:pPr marL="342900" indent="-342900" eaLnBrk="1" hangingPunct="1">
              <a:spcBef>
                <a:spcPts val="1200"/>
              </a:spcBef>
            </a:pPr>
            <a:r>
              <a:rPr lang="en-US" dirty="0"/>
              <a:t>Provide blank and completed checklists in your listing presentation</a:t>
            </a:r>
            <a:r>
              <a:rPr lang="en-US" dirty="0" smtClean="0"/>
              <a:t>*</a:t>
            </a:r>
          </a:p>
          <a:p>
            <a:pPr marL="517525" lvl="1" indent="0" eaLnBrk="1" hangingPunct="1">
              <a:buNone/>
            </a:pPr>
            <a:r>
              <a:rPr lang="en-US" dirty="0" smtClean="0"/>
              <a:t>*Keep </a:t>
            </a:r>
            <a:r>
              <a:rPr lang="en-US" dirty="0"/>
              <a:t>proving you keep your promises and are systematic</a:t>
            </a:r>
          </a:p>
          <a:p>
            <a:pPr marL="342900" indent="-342900" eaLnBrk="1" hangingPunct="1">
              <a:buFontTx/>
              <a:buNone/>
            </a:pPr>
            <a:r>
              <a:rPr lang="en-US" sz="1600" dirty="0" smtClean="0"/>
              <a:t>This checklist is available to you</a:t>
            </a:r>
          </a:p>
          <a:p>
            <a:pPr marL="342900" indent="-342900" eaLnBrk="1" hangingPunct="1">
              <a:buFontTx/>
              <a:buNone/>
            </a:pPr>
            <a:endParaRPr lang="en-US" sz="2000" dirty="0" smtClean="0"/>
          </a:p>
        </p:txBody>
      </p:sp>
      <p:pic>
        <p:nvPicPr>
          <p:cNvPr id="37893" name="Picture 5" descr="6 day of open house"/>
          <p:cNvPicPr>
            <a:picLocks noChangeAspect="1" noChangeArrowheads="1"/>
          </p:cNvPicPr>
          <p:nvPr/>
        </p:nvPicPr>
        <p:blipFill>
          <a:blip r:embed="rId2"/>
          <a:srcRect/>
          <a:stretch>
            <a:fillRect/>
          </a:stretch>
        </p:blipFill>
        <p:spPr bwMode="auto">
          <a:xfrm>
            <a:off x="5156200" y="1600200"/>
            <a:ext cx="3490914" cy="4749800"/>
          </a:xfrm>
          <a:prstGeom prst="rect">
            <a:avLst/>
          </a:prstGeom>
          <a:noFill/>
          <a:ln>
            <a:solidFill>
              <a:srgbClr val="000000"/>
            </a:solidFill>
          </a:ln>
          <a:effectLst>
            <a:outerShdw dist="107763" dir="2700000" algn="ctr" rotWithShape="0">
              <a:srgbClr val="808080">
                <a:alpha val="50000"/>
              </a:srgbClr>
            </a:outerShdw>
          </a:effectLst>
        </p:spPr>
      </p:pic>
    </p:spTree>
    <p:extLst>
      <p:ext uri="{BB962C8B-B14F-4D97-AF65-F5344CB8AC3E}">
        <p14:creationId xmlns:p14="http://schemas.microsoft.com/office/powerpoint/2010/main" val="189800166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sz="3200" dirty="0"/>
              <a:t>How to Optimize Your </a:t>
            </a:r>
            <a:br>
              <a:rPr sz="3200" dirty="0"/>
            </a:br>
            <a:r>
              <a:rPr sz="3200" dirty="0"/>
              <a:t>Open House Opportunity </a:t>
            </a:r>
          </a:p>
        </p:txBody>
      </p:sp>
      <p:sp>
        <p:nvSpPr>
          <p:cNvPr id="5" name="Content Placeholder 8"/>
          <p:cNvSpPr>
            <a:spLocks noGrp="1"/>
          </p:cNvSpPr>
          <p:nvPr>
            <p:ph idx="1"/>
          </p:nvPr>
        </p:nvSpPr>
        <p:spPr/>
        <p:txBody>
          <a:bodyPr/>
          <a:lstStyle/>
          <a:p>
            <a:pPr marL="342900" indent="-342900" eaLnBrk="1" hangingPunct="1">
              <a:spcBef>
                <a:spcPts val="1200"/>
              </a:spcBef>
            </a:pPr>
            <a:r>
              <a:rPr lang="en-US" sz="2400" dirty="0"/>
              <a:t>Circle prospect at least 50 homes before this open </a:t>
            </a:r>
            <a:r>
              <a:rPr lang="en-US" sz="2400" dirty="0" smtClean="0"/>
              <a:t>house</a:t>
            </a:r>
            <a:endParaRPr lang="en-US" sz="2400" dirty="0"/>
          </a:p>
          <a:p>
            <a:pPr marL="342900" indent="-342900" eaLnBrk="1" hangingPunct="1">
              <a:spcBef>
                <a:spcPts val="1200"/>
              </a:spcBef>
            </a:pPr>
            <a:r>
              <a:rPr lang="en-US" sz="2400" dirty="0"/>
              <a:t>Have a private showing; share MLS statistics</a:t>
            </a:r>
          </a:p>
          <a:p>
            <a:pPr marL="342900" indent="-342900" eaLnBrk="1" hangingPunct="1">
              <a:spcBef>
                <a:spcPts val="1200"/>
              </a:spcBef>
            </a:pPr>
            <a:r>
              <a:rPr lang="en-US" sz="2400" dirty="0"/>
              <a:t>Create a flyer about the open house, with a small biography of you in the lower portion of the flyer</a:t>
            </a:r>
          </a:p>
          <a:p>
            <a:pPr marL="342900" indent="-342900" eaLnBrk="1" hangingPunct="1">
              <a:spcBef>
                <a:spcPts val="1200"/>
              </a:spcBef>
            </a:pPr>
            <a:r>
              <a:rPr lang="en-US" sz="2400" dirty="0"/>
              <a:t>Add a sign rider</a:t>
            </a:r>
          </a:p>
          <a:p>
            <a:pPr marL="342900" indent="-342900" eaLnBrk="1" hangingPunct="1">
              <a:spcBef>
                <a:spcPts val="1200"/>
              </a:spcBef>
            </a:pPr>
            <a:r>
              <a:rPr lang="en-US" sz="2400" dirty="0" smtClean="0"/>
              <a:t>Other promotion methods:</a:t>
            </a:r>
          </a:p>
          <a:p>
            <a:pPr marL="860425" lvl="1" indent="-342900" eaLnBrk="1" hangingPunct="1">
              <a:lnSpc>
                <a:spcPct val="100000"/>
              </a:lnSpc>
              <a:spcBef>
                <a:spcPts val="0"/>
              </a:spcBef>
            </a:pPr>
            <a:r>
              <a:rPr lang="en-US" sz="2000" dirty="0" smtClean="0"/>
              <a:t>Add to syndication sites like </a:t>
            </a:r>
            <a:br>
              <a:rPr lang="en-US" sz="2000" dirty="0" smtClean="0"/>
            </a:br>
            <a:r>
              <a:rPr lang="en-US" sz="2000" dirty="0" smtClean="0"/>
              <a:t>Realtor.com, Trulia.com, Zillow.com</a:t>
            </a:r>
          </a:p>
          <a:p>
            <a:pPr marL="860425" lvl="1" indent="-342900" eaLnBrk="1" hangingPunct="1">
              <a:lnSpc>
                <a:spcPct val="100000"/>
              </a:lnSpc>
              <a:spcBef>
                <a:spcPts val="0"/>
              </a:spcBef>
            </a:pPr>
            <a:r>
              <a:rPr lang="en-US" sz="2000" dirty="0"/>
              <a:t>Social </a:t>
            </a:r>
            <a:r>
              <a:rPr lang="en-US" sz="2000" dirty="0" smtClean="0"/>
              <a:t>Media</a:t>
            </a:r>
          </a:p>
          <a:p>
            <a:pPr marL="860425" lvl="1" indent="-342900" eaLnBrk="1" hangingPunct="1">
              <a:lnSpc>
                <a:spcPct val="100000"/>
              </a:lnSpc>
              <a:spcBef>
                <a:spcPts val="0"/>
              </a:spcBef>
            </a:pPr>
            <a:r>
              <a:rPr lang="en-US" sz="2000" dirty="0" smtClean="0"/>
              <a:t>Email </a:t>
            </a:r>
            <a:r>
              <a:rPr lang="en-US" sz="2000" dirty="0"/>
              <a:t>to your clients</a:t>
            </a:r>
          </a:p>
          <a:p>
            <a:pPr marL="860425" lvl="1" indent="-342900" eaLnBrk="1" hangingPunct="1">
              <a:lnSpc>
                <a:spcPct val="100000"/>
              </a:lnSpc>
              <a:spcBef>
                <a:spcPts val="0"/>
              </a:spcBef>
            </a:pPr>
            <a:r>
              <a:rPr lang="en-US" sz="2000" dirty="0"/>
              <a:t>Postcards </a:t>
            </a:r>
          </a:p>
          <a:p>
            <a:pPr marL="860425" lvl="1" indent="-342900" eaLnBrk="1" hangingPunct="1">
              <a:lnSpc>
                <a:spcPct val="100000"/>
              </a:lnSpc>
              <a:spcBef>
                <a:spcPts val="0"/>
              </a:spcBef>
            </a:pPr>
            <a:r>
              <a:rPr lang="en-US" sz="2000" dirty="0"/>
              <a:t>Phone calls  </a:t>
            </a:r>
          </a:p>
        </p:txBody>
      </p:sp>
      <p:pic>
        <p:nvPicPr>
          <p:cNvPr id="12291" name="Picture 3" descr="DownloadedFile.jpeg"/>
          <p:cNvPicPr>
            <a:picLocks noChangeAspect="1"/>
          </p:cNvPicPr>
          <p:nvPr/>
        </p:nvPicPr>
        <p:blipFill>
          <a:blip r:embed="rId2"/>
          <a:srcRect/>
          <a:stretch>
            <a:fillRect/>
          </a:stretch>
        </p:blipFill>
        <p:spPr bwMode="auto">
          <a:xfrm>
            <a:off x="5410200" y="4108450"/>
            <a:ext cx="3429000" cy="2444750"/>
          </a:xfrm>
          <a:prstGeom prst="rect">
            <a:avLst/>
          </a:prstGeom>
          <a:noFill/>
          <a:ln>
            <a:noFill/>
          </a:ln>
          <a:effectLst>
            <a:softEdge rad="127000"/>
          </a:effectLst>
        </p:spPr>
      </p:pic>
    </p:spTree>
    <p:extLst>
      <p:ext uri="{BB962C8B-B14F-4D97-AF65-F5344CB8AC3E}">
        <p14:creationId xmlns:p14="http://schemas.microsoft.com/office/powerpoint/2010/main" val="4412863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accel="50000" decel="50000" fill="hold" grpId="0"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accel="50000" decel="50000" fill="hold" grpId="0"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sz="3200" dirty="0"/>
              <a:t>Principles for an </a:t>
            </a:r>
            <a:r>
              <a:rPr sz="3200" dirty="0" smtClean="0"/>
              <a:t>Effective </a:t>
            </a:r>
            <a:r>
              <a:rPr sz="3200" dirty="0" smtClean="0"/>
              <a:t/>
            </a:r>
            <a:br>
              <a:rPr sz="3200" dirty="0" smtClean="0"/>
            </a:br>
            <a:r>
              <a:rPr sz="3200" dirty="0" smtClean="0"/>
              <a:t>Open </a:t>
            </a:r>
            <a:r>
              <a:rPr sz="3200" dirty="0"/>
              <a:t>House</a:t>
            </a:r>
          </a:p>
        </p:txBody>
      </p:sp>
      <p:sp>
        <p:nvSpPr>
          <p:cNvPr id="13314" name="Rectangle 5"/>
          <p:cNvSpPr>
            <a:spLocks noGrp="1"/>
          </p:cNvSpPr>
          <p:nvPr>
            <p:ph idx="1"/>
          </p:nvPr>
        </p:nvSpPr>
        <p:spPr/>
        <p:txBody>
          <a:bodyPr/>
          <a:lstStyle/>
          <a:p>
            <a:pPr eaLnBrk="1" hangingPunct="1"/>
            <a:r>
              <a:rPr lang="en-US" dirty="0" smtClean="0"/>
              <a:t>Proactive or reactive?</a:t>
            </a:r>
          </a:p>
          <a:p>
            <a:pPr eaLnBrk="1" hangingPunct="1"/>
            <a:r>
              <a:rPr lang="en-US" dirty="0" smtClean="0"/>
              <a:t>Reason to hold open house?</a:t>
            </a:r>
          </a:p>
          <a:p>
            <a:pPr eaLnBrk="1" hangingPunct="1"/>
            <a:r>
              <a:rPr lang="en-US" dirty="0" smtClean="0"/>
              <a:t>Best kind of property?</a:t>
            </a:r>
          </a:p>
          <a:p>
            <a:pPr eaLnBrk="1" hangingPunct="1"/>
            <a:r>
              <a:rPr lang="en-US" dirty="0" smtClean="0"/>
              <a:t>What does the public want?</a:t>
            </a:r>
          </a:p>
          <a:p>
            <a:pPr eaLnBrk="1" hangingPunct="1"/>
            <a:r>
              <a:rPr lang="en-US" dirty="0" smtClean="0"/>
              <a:t>What does the agent want?</a:t>
            </a:r>
          </a:p>
          <a:p>
            <a:pPr eaLnBrk="1" hangingPunct="1"/>
            <a:r>
              <a:rPr lang="en-US" dirty="0" smtClean="0"/>
              <a:t>Differentiate yourself</a:t>
            </a:r>
            <a:br>
              <a:rPr lang="en-US" dirty="0" smtClean="0"/>
            </a:br>
            <a:r>
              <a:rPr lang="en-US" dirty="0" smtClean="0"/>
              <a:t>in the open house?</a:t>
            </a:r>
          </a:p>
        </p:txBody>
      </p:sp>
      <p:pic>
        <p:nvPicPr>
          <p:cNvPr id="13316" name="Picture 7" descr="arrows in many directions leadership"/>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b="50000"/>
          <a:stretch/>
        </p:blipFill>
        <p:spPr bwMode="auto">
          <a:xfrm>
            <a:off x="5524500" y="3326644"/>
            <a:ext cx="3314700" cy="3226556"/>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153574572"/>
      </p:ext>
    </p:extLst>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idx="4294967295"/>
          </p:nvPr>
        </p:nvSpPr>
        <p:spPr>
          <a:xfrm>
            <a:off x="2130552" y="228600"/>
            <a:ext cx="6940296" cy="11430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dirty="0"/>
              <a:t>Open House Process Flow Chart </a:t>
            </a:r>
          </a:p>
        </p:txBody>
      </p:sp>
      <p:sp>
        <p:nvSpPr>
          <p:cNvPr id="14338" name="Text Box 5"/>
          <p:cNvSpPr txBox="1">
            <a:spLocks noChangeArrowheads="1"/>
          </p:cNvSpPr>
          <p:nvPr/>
        </p:nvSpPr>
        <p:spPr bwMode="auto">
          <a:xfrm>
            <a:off x="838200" y="5486400"/>
            <a:ext cx="7467600" cy="366713"/>
          </a:xfrm>
          <a:prstGeom prst="rect">
            <a:avLst/>
          </a:prstGeom>
          <a:noFill/>
          <a:ln w="9525">
            <a:noFill/>
            <a:miter lim="800000"/>
            <a:headEnd/>
            <a:tailEnd/>
          </a:ln>
        </p:spPr>
        <p:txBody>
          <a:bodyPr>
            <a:spAutoFit/>
          </a:bodyPr>
          <a:lstStyle/>
          <a:p>
            <a:pPr algn="ctr">
              <a:spcBef>
                <a:spcPct val="50000"/>
              </a:spcBef>
            </a:pPr>
            <a:r>
              <a:rPr lang="en-US" dirty="0"/>
              <a:t>Video resource: How to Get an Appointment in an Open House</a:t>
            </a:r>
          </a:p>
        </p:txBody>
      </p:sp>
      <p:graphicFrame>
        <p:nvGraphicFramePr>
          <p:cNvPr id="9" name="Diagram 8"/>
          <p:cNvGraphicFramePr/>
          <p:nvPr>
            <p:extLst>
              <p:ext uri="{D42A27DB-BD31-4B8C-83A1-F6EECF244321}">
                <p14:modId xmlns:p14="http://schemas.microsoft.com/office/powerpoint/2010/main" val="4157956948"/>
              </p:ext>
            </p:extLst>
          </p:nvPr>
        </p:nvGraphicFramePr>
        <p:xfrm>
          <a:off x="1066800" y="2057400"/>
          <a:ext cx="70866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3321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BHGRE">
      <a:dk1>
        <a:srgbClr val="339933"/>
      </a:dk1>
      <a:lt1>
        <a:sysClr val="window" lastClr="FFFFFF"/>
      </a:lt1>
      <a:dk2>
        <a:srgbClr val="646464"/>
      </a:dk2>
      <a:lt2>
        <a:srgbClr val="FFFFFF"/>
      </a:lt2>
      <a:accent1>
        <a:srgbClr val="339933"/>
      </a:accent1>
      <a:accent2>
        <a:srgbClr val="646464"/>
      </a:accent2>
      <a:accent3>
        <a:srgbClr val="C1D82F"/>
      </a:accent3>
      <a:accent4>
        <a:srgbClr val="0095D6"/>
      </a:accent4>
      <a:accent5>
        <a:srgbClr val="FFC514"/>
      </a:accent5>
      <a:accent6>
        <a:srgbClr val="E36C09"/>
      </a:accent6>
      <a:hlink>
        <a:srgbClr val="0095D6"/>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1457</Words>
  <Application>Microsoft Office PowerPoint</Application>
  <PresentationFormat>On-screen Show (4:3)</PresentationFormat>
  <Paragraphs>224</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Goals of This Session At the end of this session, you’ll have the tools to:  </vt:lpstr>
      <vt:lpstr>Resources for Session Four</vt:lpstr>
      <vt:lpstr>Open House Evaluator </vt:lpstr>
      <vt:lpstr>Open House Checklist </vt:lpstr>
      <vt:lpstr>The Day of the Open House </vt:lpstr>
      <vt:lpstr>How to Optimize Your  Open House Opportunity </vt:lpstr>
      <vt:lpstr>Principles for an Effective  Open House</vt:lpstr>
      <vt:lpstr>Open House Process Flow Chart </vt:lpstr>
      <vt:lpstr>Four Sales Skills for  Open House Success </vt:lpstr>
      <vt:lpstr>Skill #1: Get their Attention First </vt:lpstr>
      <vt:lpstr>Skill #2: Open House Qualifying Questions</vt:lpstr>
      <vt:lpstr>Skill #3: Probing </vt:lpstr>
      <vt:lpstr>Skill #4:  Closing for an Appointment</vt:lpstr>
      <vt:lpstr>Handling Objections from  Your Open House </vt:lpstr>
      <vt:lpstr>Handling Objections</vt:lpstr>
      <vt:lpstr>Apps/Tech Tools</vt:lpstr>
      <vt:lpstr>Open Home Pro</vt:lpstr>
      <vt:lpstr>Walk Score</vt:lpstr>
      <vt:lpstr>AroundMe</vt:lpstr>
      <vt:lpstr>Wikihood</vt:lpstr>
      <vt:lpstr>Another Lead Generating Method For Sale By Owner (FSBO)</vt:lpstr>
      <vt:lpstr>Characteristics of FSBOs</vt:lpstr>
      <vt:lpstr>Three Steps to Convert FSBOs</vt:lpstr>
      <vt:lpstr>Another Method to Reach FSBOs</vt:lpstr>
      <vt:lpstr>What You’ve Accomplished So Far</vt:lpstr>
      <vt:lpstr>More Accomplishments</vt:lpstr>
      <vt:lpstr>In this Session, We’ve… </vt:lpstr>
      <vt:lpstr>Recommended Actions to Take Right Now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L.</dc:creator>
  <cp:lastModifiedBy>Musgrove, Shannon</cp:lastModifiedBy>
  <cp:revision>66</cp:revision>
  <dcterms:created xsi:type="dcterms:W3CDTF">2012-09-19T15:16:42Z</dcterms:created>
  <dcterms:modified xsi:type="dcterms:W3CDTF">2015-09-15T13:20:56Z</dcterms:modified>
</cp:coreProperties>
</file>